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1"/>
  </p:sldMasterIdLst>
  <p:notesMasterIdLst>
    <p:notesMasterId r:id="rId161"/>
  </p:notesMasterIdLst>
  <p:sldIdLst>
    <p:sldId id="256" r:id="rId2"/>
    <p:sldId id="445" r:id="rId3"/>
    <p:sldId id="444" r:id="rId4"/>
    <p:sldId id="258" r:id="rId5"/>
    <p:sldId id="288" r:id="rId6"/>
    <p:sldId id="419" r:id="rId7"/>
    <p:sldId id="355" r:id="rId8"/>
    <p:sldId id="356" r:id="rId9"/>
    <p:sldId id="427" r:id="rId10"/>
    <p:sldId id="440" r:id="rId11"/>
    <p:sldId id="441" r:id="rId12"/>
    <p:sldId id="257" r:id="rId13"/>
    <p:sldId id="259" r:id="rId14"/>
    <p:sldId id="260" r:id="rId15"/>
    <p:sldId id="261" r:id="rId16"/>
    <p:sldId id="262" r:id="rId17"/>
    <p:sldId id="358" r:id="rId18"/>
    <p:sldId id="263" r:id="rId19"/>
    <p:sldId id="264" r:id="rId20"/>
    <p:sldId id="269" r:id="rId21"/>
    <p:sldId id="266" r:id="rId22"/>
    <p:sldId id="430" r:id="rId23"/>
    <p:sldId id="267" r:id="rId24"/>
    <p:sldId id="268" r:id="rId25"/>
    <p:sldId id="270" r:id="rId26"/>
    <p:sldId id="271" r:id="rId27"/>
    <p:sldId id="316" r:id="rId28"/>
    <p:sldId id="357" r:id="rId29"/>
    <p:sldId id="272" r:id="rId30"/>
    <p:sldId id="273" r:id="rId31"/>
    <p:sldId id="274" r:id="rId32"/>
    <p:sldId id="275" r:id="rId33"/>
    <p:sldId id="276" r:id="rId34"/>
    <p:sldId id="277" r:id="rId35"/>
    <p:sldId id="278" r:id="rId36"/>
    <p:sldId id="434" r:id="rId37"/>
    <p:sldId id="435" r:id="rId38"/>
    <p:sldId id="442" r:id="rId39"/>
    <p:sldId id="359" r:id="rId40"/>
    <p:sldId id="279" r:id="rId41"/>
    <p:sldId id="280" r:id="rId42"/>
    <p:sldId id="281" r:id="rId43"/>
    <p:sldId id="282" r:id="rId44"/>
    <p:sldId id="283" r:id="rId45"/>
    <p:sldId id="390" r:id="rId46"/>
    <p:sldId id="284" r:id="rId47"/>
    <p:sldId id="286" r:id="rId48"/>
    <p:sldId id="285" r:id="rId49"/>
    <p:sldId id="389" r:id="rId50"/>
    <p:sldId id="360" r:id="rId51"/>
    <p:sldId id="293" r:id="rId52"/>
    <p:sldId id="294" r:id="rId53"/>
    <p:sldId id="295" r:id="rId54"/>
    <p:sldId id="361" r:id="rId55"/>
    <p:sldId id="296" r:id="rId56"/>
    <p:sldId id="297" r:id="rId57"/>
    <p:sldId id="298" r:id="rId58"/>
    <p:sldId id="299" r:id="rId59"/>
    <p:sldId id="302" r:id="rId60"/>
    <p:sldId id="362" r:id="rId61"/>
    <p:sldId id="363" r:id="rId62"/>
    <p:sldId id="364" r:id="rId63"/>
    <p:sldId id="431" r:id="rId64"/>
    <p:sldId id="437" r:id="rId65"/>
    <p:sldId id="438" r:id="rId66"/>
    <p:sldId id="439" r:id="rId67"/>
    <p:sldId id="365" r:id="rId68"/>
    <p:sldId id="300" r:id="rId69"/>
    <p:sldId id="301" r:id="rId70"/>
    <p:sldId id="304" r:id="rId71"/>
    <p:sldId id="305" r:id="rId72"/>
    <p:sldId id="307" r:id="rId73"/>
    <p:sldId id="311" r:id="rId74"/>
    <p:sldId id="313" r:id="rId75"/>
    <p:sldId id="312" r:id="rId76"/>
    <p:sldId id="367" r:id="rId77"/>
    <p:sldId id="433" r:id="rId78"/>
    <p:sldId id="366" r:id="rId79"/>
    <p:sldId id="291" r:id="rId80"/>
    <p:sldId id="314" r:id="rId81"/>
    <p:sldId id="350" r:id="rId82"/>
    <p:sldId id="351" r:id="rId83"/>
    <p:sldId id="354" r:id="rId84"/>
    <p:sldId id="352" r:id="rId85"/>
    <p:sldId id="353" r:id="rId86"/>
    <p:sldId id="326" r:id="rId87"/>
    <p:sldId id="327" r:id="rId88"/>
    <p:sldId id="328" r:id="rId89"/>
    <p:sldId id="329" r:id="rId90"/>
    <p:sldId id="333" r:id="rId91"/>
    <p:sldId id="334" r:id="rId92"/>
    <p:sldId id="335" r:id="rId93"/>
    <p:sldId id="336" r:id="rId94"/>
    <p:sldId id="337" r:id="rId95"/>
    <p:sldId id="338" r:id="rId96"/>
    <p:sldId id="425" r:id="rId97"/>
    <p:sldId id="383" r:id="rId98"/>
    <p:sldId id="384" r:id="rId99"/>
    <p:sldId id="385" r:id="rId100"/>
    <p:sldId id="386" r:id="rId101"/>
    <p:sldId id="387" r:id="rId102"/>
    <p:sldId id="388" r:id="rId103"/>
    <p:sldId id="341" r:id="rId104"/>
    <p:sldId id="315" r:id="rId105"/>
    <p:sldId id="342" r:id="rId106"/>
    <p:sldId id="343" r:id="rId107"/>
    <p:sldId id="344" r:id="rId108"/>
    <p:sldId id="345" r:id="rId109"/>
    <p:sldId id="346" r:id="rId110"/>
    <p:sldId id="347" r:id="rId111"/>
    <p:sldId id="348" r:id="rId112"/>
    <p:sldId id="349" r:id="rId113"/>
    <p:sldId id="368" r:id="rId114"/>
    <p:sldId id="369" r:id="rId115"/>
    <p:sldId id="370" r:id="rId116"/>
    <p:sldId id="372" r:id="rId117"/>
    <p:sldId id="373" r:id="rId118"/>
    <p:sldId id="374" r:id="rId119"/>
    <p:sldId id="371" r:id="rId120"/>
    <p:sldId id="375" r:id="rId121"/>
    <p:sldId id="376" r:id="rId122"/>
    <p:sldId id="377" r:id="rId123"/>
    <p:sldId id="378" r:id="rId124"/>
    <p:sldId id="379" r:id="rId125"/>
    <p:sldId id="426" r:id="rId126"/>
    <p:sldId id="380" r:id="rId127"/>
    <p:sldId id="391" r:id="rId128"/>
    <p:sldId id="381" r:id="rId129"/>
    <p:sldId id="382" r:id="rId130"/>
    <p:sldId id="392" r:id="rId131"/>
    <p:sldId id="393" r:id="rId132"/>
    <p:sldId id="394" r:id="rId133"/>
    <p:sldId id="398" r:id="rId134"/>
    <p:sldId id="395" r:id="rId135"/>
    <p:sldId id="396" r:id="rId136"/>
    <p:sldId id="399" r:id="rId137"/>
    <p:sldId id="400" r:id="rId138"/>
    <p:sldId id="401" r:id="rId139"/>
    <p:sldId id="416" r:id="rId140"/>
    <p:sldId id="421" r:id="rId141"/>
    <p:sldId id="422" r:id="rId142"/>
    <p:sldId id="423" r:id="rId143"/>
    <p:sldId id="424" r:id="rId144"/>
    <p:sldId id="404" r:id="rId145"/>
    <p:sldId id="405" r:id="rId146"/>
    <p:sldId id="406" r:id="rId147"/>
    <p:sldId id="408" r:id="rId148"/>
    <p:sldId id="409" r:id="rId149"/>
    <p:sldId id="410" r:id="rId150"/>
    <p:sldId id="411" r:id="rId151"/>
    <p:sldId id="413" r:id="rId152"/>
    <p:sldId id="412" r:id="rId153"/>
    <p:sldId id="414" r:id="rId154"/>
    <p:sldId id="415" r:id="rId155"/>
    <p:sldId id="417" r:id="rId156"/>
    <p:sldId id="418" r:id="rId157"/>
    <p:sldId id="432" r:id="rId158"/>
    <p:sldId id="420" r:id="rId159"/>
    <p:sldId id="443" r:id="rId1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p:restoredTop sz="94771"/>
  </p:normalViewPr>
  <p:slideViewPr>
    <p:cSldViewPr snapToGrid="0" snapToObjects="1">
      <p:cViewPr varScale="1">
        <p:scale>
          <a:sx n="99" d="100"/>
          <a:sy n="99" d="100"/>
        </p:scale>
        <p:origin x="488" y="176"/>
      </p:cViewPr>
      <p:guideLst/>
    </p:cSldViewPr>
  </p:slideViewPr>
  <p:outlineViewPr>
    <p:cViewPr>
      <p:scale>
        <a:sx n="33" d="100"/>
        <a:sy n="33" d="100"/>
      </p:scale>
      <p:origin x="0" y="-3984"/>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79" d="100"/>
          <a:sy n="79" d="100"/>
        </p:scale>
        <p:origin x="3440" y="2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8D7E4-6DA3-714D-A62D-DF3DE3F5B6B1}"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24F87-1255-9D4C-97B4-862B7810E9EE}" type="slidenum">
              <a:rPr lang="en-US" smtClean="0"/>
              <a:t>‹#›</a:t>
            </a:fld>
            <a:endParaRPr lang="en-US"/>
          </a:p>
        </p:txBody>
      </p:sp>
    </p:spTree>
    <p:extLst>
      <p:ext uri="{BB962C8B-B14F-4D97-AF65-F5344CB8AC3E}">
        <p14:creationId xmlns:p14="http://schemas.microsoft.com/office/powerpoint/2010/main" val="34423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124F87-1255-9D4C-97B4-862B7810E9EE}" type="slidenum">
              <a:rPr lang="en-US" smtClean="0"/>
              <a:t>1</a:t>
            </a:fld>
            <a:endParaRPr lang="en-US"/>
          </a:p>
        </p:txBody>
      </p:sp>
    </p:spTree>
    <p:extLst>
      <p:ext uri="{BB962C8B-B14F-4D97-AF65-F5344CB8AC3E}">
        <p14:creationId xmlns:p14="http://schemas.microsoft.com/office/powerpoint/2010/main" val="295167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155</a:t>
            </a:fld>
            <a:endParaRPr lang="en-US"/>
          </a:p>
        </p:txBody>
      </p:sp>
    </p:spTree>
    <p:extLst>
      <p:ext uri="{BB962C8B-B14F-4D97-AF65-F5344CB8AC3E}">
        <p14:creationId xmlns:p14="http://schemas.microsoft.com/office/powerpoint/2010/main" val="23016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4</a:t>
            </a:fld>
            <a:endParaRPr lang="en-US"/>
          </a:p>
        </p:txBody>
      </p:sp>
    </p:spTree>
    <p:extLst>
      <p:ext uri="{BB962C8B-B14F-4D97-AF65-F5344CB8AC3E}">
        <p14:creationId xmlns:p14="http://schemas.microsoft.com/office/powerpoint/2010/main" val="202074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124F87-1255-9D4C-97B4-862B7810E9EE}" type="slidenum">
              <a:rPr lang="en-US" smtClean="0"/>
              <a:t>5</a:t>
            </a:fld>
            <a:endParaRPr lang="en-US"/>
          </a:p>
        </p:txBody>
      </p:sp>
    </p:spTree>
    <p:extLst>
      <p:ext uri="{BB962C8B-B14F-4D97-AF65-F5344CB8AC3E}">
        <p14:creationId xmlns:p14="http://schemas.microsoft.com/office/powerpoint/2010/main" val="38677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13</a:t>
            </a:fld>
            <a:endParaRPr lang="en-US"/>
          </a:p>
        </p:txBody>
      </p:sp>
    </p:spTree>
    <p:extLst>
      <p:ext uri="{BB962C8B-B14F-4D97-AF65-F5344CB8AC3E}">
        <p14:creationId xmlns:p14="http://schemas.microsoft.com/office/powerpoint/2010/main" val="317929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22</a:t>
            </a:fld>
            <a:endParaRPr lang="en-US"/>
          </a:p>
        </p:txBody>
      </p:sp>
    </p:spTree>
    <p:extLst>
      <p:ext uri="{BB962C8B-B14F-4D97-AF65-F5344CB8AC3E}">
        <p14:creationId xmlns:p14="http://schemas.microsoft.com/office/powerpoint/2010/main" val="314868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74</a:t>
            </a:fld>
            <a:endParaRPr lang="en-US"/>
          </a:p>
        </p:txBody>
      </p:sp>
    </p:spTree>
    <p:extLst>
      <p:ext uri="{BB962C8B-B14F-4D97-AF65-F5344CB8AC3E}">
        <p14:creationId xmlns:p14="http://schemas.microsoft.com/office/powerpoint/2010/main" val="295739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95</a:t>
            </a:fld>
            <a:endParaRPr lang="en-US"/>
          </a:p>
        </p:txBody>
      </p:sp>
    </p:spTree>
    <p:extLst>
      <p:ext uri="{BB962C8B-B14F-4D97-AF65-F5344CB8AC3E}">
        <p14:creationId xmlns:p14="http://schemas.microsoft.com/office/powerpoint/2010/main" val="27570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138</a:t>
            </a:fld>
            <a:endParaRPr lang="en-US"/>
          </a:p>
        </p:txBody>
      </p:sp>
    </p:spTree>
    <p:extLst>
      <p:ext uri="{BB962C8B-B14F-4D97-AF65-F5344CB8AC3E}">
        <p14:creationId xmlns:p14="http://schemas.microsoft.com/office/powerpoint/2010/main" val="255803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4F87-1255-9D4C-97B4-862B7810E9EE}" type="slidenum">
              <a:rPr lang="en-US" smtClean="0"/>
              <a:t>143</a:t>
            </a:fld>
            <a:endParaRPr lang="en-US"/>
          </a:p>
        </p:txBody>
      </p:sp>
    </p:spTree>
    <p:extLst>
      <p:ext uri="{BB962C8B-B14F-4D97-AF65-F5344CB8AC3E}">
        <p14:creationId xmlns:p14="http://schemas.microsoft.com/office/powerpoint/2010/main" val="381247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0253BC8-2795-654A-A20E-26B8392B8D2E}" type="datetime1">
              <a:rPr lang="en-US" smtClean="0"/>
              <a:t>10/12/20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209787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B63F8-85F2-8449-935B-2C992A36D1D1}" type="datetime1">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222687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C4F5A0E-14CB-7D48-A6D1-CBF43F349EE8}" type="datetime1">
              <a:rPr lang="en-US" smtClean="0"/>
              <a:t>10/12/20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200887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E039A-15CF-A444-A03C-57AF349692AC}" type="datetime1">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346701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4160779-B743-AB47-B886-F2010A55917D}" type="datetime1">
              <a:rPr lang="en-US" smtClean="0"/>
              <a:t>10/12/20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12389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29572941-2165-8E41-AA08-F05E3DE0B007}" type="datetime1">
              <a:rPr lang="en-US" smtClean="0"/>
              <a:t>10/12/20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371709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FDB8567-A9BF-774D-82B4-3BD552E67EAC}" type="datetime1">
              <a:rPr lang="en-US" smtClean="0"/>
              <a:t>10/12/20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243537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70E5B-C1DC-CF49-9C34-363860130001}" type="datetime1">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110543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773C29D-B972-2148-8243-14B6C5547A60}" type="datetime1">
              <a:rPr lang="en-US" smtClean="0"/>
              <a:t>10/12/20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213040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6AF32-35FB-6040-A9BB-7A94E840CB24}" type="datetime1">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89532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544D680-5391-8D4F-B092-1DEC4BF98454}" type="datetime1">
              <a:rPr lang="en-US" smtClean="0"/>
              <a:t>10/12/20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1267485E-2600-B14D-9C9B-573DBF3B3522}" type="slidenum">
              <a:rPr lang="en-US" smtClean="0"/>
              <a:t>‹#›</a:t>
            </a:fld>
            <a:endParaRPr lang="en-US"/>
          </a:p>
        </p:txBody>
      </p:sp>
    </p:spTree>
    <p:extLst>
      <p:ext uri="{BB962C8B-B14F-4D97-AF65-F5344CB8AC3E}">
        <p14:creationId xmlns:p14="http://schemas.microsoft.com/office/powerpoint/2010/main" val="50050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90BD793-A3E1-A44A-9591-515134ED7B27}" type="datetime1">
              <a:rPr lang="en-US" smtClean="0"/>
              <a:t>10/12/20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267485E-2600-B14D-9C9B-573DBF3B3522}" type="slidenum">
              <a:rPr lang="en-US" smtClean="0"/>
              <a:t>‹#›</a:t>
            </a:fld>
            <a:endParaRPr lang="en-US"/>
          </a:p>
        </p:txBody>
      </p:sp>
    </p:spTree>
    <p:extLst>
      <p:ext uri="{BB962C8B-B14F-4D97-AF65-F5344CB8AC3E}">
        <p14:creationId xmlns:p14="http://schemas.microsoft.com/office/powerpoint/2010/main" val="260547625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mailto:flaming_roses@hotmail.com" TargetMode="External"/><Relationship Id="rId2" Type="http://schemas.openxmlformats.org/officeDocument/2006/relationships/hyperlink" Target="mailto:mikeogert@gam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oc.mach2k.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usinessinsider.com/gen-z-struggles-always-connected-online-2019-7" TargetMode="External"/><Relationship Id="rId2" Type="http://schemas.openxmlformats.org/officeDocument/2006/relationships/hyperlink" Target="https://www.emarketer.com/content/digital-life-of-us-teens" TargetMode="External"/><Relationship Id="rId1" Type="http://schemas.openxmlformats.org/officeDocument/2006/relationships/slideLayout" Target="../slideLayouts/slideLayout2.xml"/><Relationship Id="rId4" Type="http://schemas.openxmlformats.org/officeDocument/2006/relationships/hyperlink" Target="https://www.washingtonexaminer.com/red-alert-politics/gen-zs-biggest-professional-challenge-is-face-to-face-interact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https://cdn.shrm.org/image/upload/c_crop%2ch_720%2cw_1279%2cx_0%2cy_0/c_fit%2cf_auto%2cq_auto%2cw_767/v1/Magazine/1118_Milligan_chart1_k01rsh"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5"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1" name="Rectangle 60">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1F9A6-503C-9C46-8C77-4117707A1C4A}"/>
              </a:ext>
            </a:extLst>
          </p:cNvPr>
          <p:cNvSpPr>
            <a:spLocks noGrp="1"/>
          </p:cNvSpPr>
          <p:nvPr>
            <p:ph type="ctrTitle"/>
          </p:nvPr>
        </p:nvSpPr>
        <p:spPr>
          <a:xfrm>
            <a:off x="645459" y="972999"/>
            <a:ext cx="3865695" cy="4171278"/>
          </a:xfrm>
        </p:spPr>
        <p:txBody>
          <a:bodyPr vert="horz" lIns="228600" tIns="228600" rIns="228600" bIns="228600" rtlCol="0" anchor="ctr">
            <a:normAutofit/>
          </a:bodyPr>
          <a:lstStyle/>
          <a:p>
            <a:pPr algn="r">
              <a:lnSpc>
                <a:spcPct val="85000"/>
              </a:lnSpc>
            </a:pPr>
            <a:r>
              <a:rPr lang="en-US" sz="4400" b="1" dirty="0">
                <a:solidFill>
                  <a:schemeClr val="tx1"/>
                </a:solidFill>
              </a:rPr>
              <a:t>Junior Officials Program Mentor Training Session</a:t>
            </a:r>
          </a:p>
        </p:txBody>
      </p:sp>
      <p:cxnSp>
        <p:nvCxnSpPr>
          <p:cNvPr id="63" name="Straight Connector 62">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02F0BC6-827A-2A4C-AF00-2254907549A8}"/>
              </a:ext>
            </a:extLst>
          </p:cNvPr>
          <p:cNvSpPr>
            <a:spLocks noGrp="1"/>
          </p:cNvSpPr>
          <p:nvPr>
            <p:ph type="subTitle" idx="1"/>
          </p:nvPr>
        </p:nvSpPr>
        <p:spPr>
          <a:xfrm>
            <a:off x="5678487" y="127516"/>
            <a:ext cx="5511800" cy="4657557"/>
          </a:xfrm>
        </p:spPr>
        <p:txBody>
          <a:bodyPr vert="horz" lIns="91440" tIns="45720" rIns="91440" bIns="45720" rtlCol="0" anchor="ctr">
            <a:noAutofit/>
          </a:bodyPr>
          <a:lstStyle/>
          <a:p>
            <a:pPr indent="-228600" algn="l">
              <a:lnSpc>
                <a:spcPct val="110000"/>
              </a:lnSpc>
              <a:buFont typeface="Wingdings" panose="05000000000000000000" pitchFamily="2" charset="2"/>
              <a:buChar char="§"/>
            </a:pPr>
            <a:endParaRPr lang="en-US" sz="2000" b="1" dirty="0">
              <a:solidFill>
                <a:schemeClr val="tx1"/>
              </a:solidFill>
              <a:latin typeface="Calibri" panose="020F0502020204030204" pitchFamily="34" charset="0"/>
              <a:cs typeface="Calibri" panose="020F0502020204030204" pitchFamily="34" charset="0"/>
            </a:endParaRPr>
          </a:p>
          <a:p>
            <a:pPr algn="l">
              <a:lnSpc>
                <a:spcPct val="110000"/>
              </a:lnSpc>
            </a:pPr>
            <a:endParaRPr lang="en-US" sz="2000" b="1" dirty="0">
              <a:solidFill>
                <a:schemeClr val="tx1"/>
              </a:solidFill>
              <a:latin typeface="Calibri" panose="020F0502020204030204" pitchFamily="34" charset="0"/>
              <a:cs typeface="Calibri" panose="020F0502020204030204" pitchFamily="34" charset="0"/>
            </a:endParaRPr>
          </a:p>
          <a:p>
            <a:pPr algn="l">
              <a:lnSpc>
                <a:spcPct val="110000"/>
              </a:lnSpc>
            </a:pPr>
            <a:r>
              <a:rPr lang="en-US" sz="2000" b="1" dirty="0">
                <a:solidFill>
                  <a:schemeClr val="tx1"/>
                </a:solidFill>
                <a:latin typeface="Calibri" panose="020F0502020204030204" pitchFamily="34" charset="0"/>
                <a:cs typeface="Calibri" panose="020F0502020204030204" pitchFamily="34" charset="0"/>
              </a:rPr>
              <a:t>Junior Officials Program Committee</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Doug Allen (Kentucky)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Robert </a:t>
            </a:r>
            <a:r>
              <a:rPr lang="en-US" sz="2000" b="1" dirty="0" err="1">
                <a:solidFill>
                  <a:schemeClr val="tx1"/>
                </a:solidFill>
                <a:latin typeface="Calibri" panose="020F0502020204030204" pitchFamily="34" charset="0"/>
                <a:cs typeface="Calibri" panose="020F0502020204030204" pitchFamily="34" charset="0"/>
              </a:rPr>
              <a:t>Gidari</a:t>
            </a:r>
            <a:r>
              <a:rPr lang="en-US" sz="2000" b="1" dirty="0">
                <a:solidFill>
                  <a:schemeClr val="tx1"/>
                </a:solidFill>
                <a:latin typeface="Calibri" panose="020F0502020204030204" pitchFamily="34" charset="0"/>
                <a:cs typeface="Calibri" panose="020F0502020204030204" pitchFamily="34" charset="0"/>
              </a:rPr>
              <a:t> (New England)</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Mark </a:t>
            </a:r>
            <a:r>
              <a:rPr lang="en-US" sz="2000" b="1" dirty="0" err="1">
                <a:solidFill>
                  <a:schemeClr val="tx1"/>
                </a:solidFill>
                <a:latin typeface="Calibri" panose="020F0502020204030204" pitchFamily="34" charset="0"/>
                <a:cs typeface="Calibri" panose="020F0502020204030204" pitchFamily="34" charset="0"/>
              </a:rPr>
              <a:t>Heckel</a:t>
            </a:r>
            <a:r>
              <a:rPr lang="en-US" sz="2000" b="1" dirty="0">
                <a:solidFill>
                  <a:schemeClr val="tx1"/>
                </a:solidFill>
                <a:latin typeface="Calibri" panose="020F0502020204030204" pitchFamily="34" charset="0"/>
                <a:cs typeface="Calibri" panose="020F0502020204030204" pitchFamily="34" charset="0"/>
              </a:rPr>
              <a:t> (Three Rivers)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Ashley Newton (Kentucky)  Co-Chair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Mary </a:t>
            </a:r>
            <a:r>
              <a:rPr lang="en-US" sz="2000" b="1" dirty="0" err="1">
                <a:solidFill>
                  <a:schemeClr val="tx1"/>
                </a:solidFill>
                <a:latin typeface="Calibri" panose="020F0502020204030204" pitchFamily="34" charset="0"/>
                <a:cs typeface="Calibri" panose="020F0502020204030204" pitchFamily="34" charset="0"/>
              </a:rPr>
              <a:t>Onken</a:t>
            </a:r>
            <a:r>
              <a:rPr lang="en-US" sz="2000" b="1" dirty="0">
                <a:solidFill>
                  <a:schemeClr val="tx1"/>
                </a:solidFill>
                <a:latin typeface="Calibri" panose="020F0502020204030204" pitchFamily="34" charset="0"/>
                <a:cs typeface="Calibri" panose="020F0502020204030204" pitchFamily="34" charset="0"/>
              </a:rPr>
              <a:t> (New York)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 Cindy Slayton (Georgia)</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 Phil Sutton (Oregon)</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Mike Trego (Indiana) –  Co-Chair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Doug Weir (Michigan)               </a:t>
            </a:r>
          </a:p>
          <a:p>
            <a:pPr indent="-228600" algn="l">
              <a:lnSpc>
                <a:spcPct val="110000"/>
              </a:lnSpc>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Reg </a:t>
            </a:r>
            <a:r>
              <a:rPr lang="en-US" sz="2000" b="1" dirty="0" err="1">
                <a:solidFill>
                  <a:schemeClr val="tx1"/>
                </a:solidFill>
                <a:latin typeface="Calibri" panose="020F0502020204030204" pitchFamily="34" charset="0"/>
                <a:cs typeface="Calibri" panose="020F0502020204030204" pitchFamily="34" charset="0"/>
              </a:rPr>
              <a:t>Weissglass</a:t>
            </a:r>
            <a:r>
              <a:rPr lang="en-US" sz="2000" b="1" dirty="0">
                <a:solidFill>
                  <a:schemeClr val="tx1"/>
                </a:solidFill>
                <a:latin typeface="Calibri" panose="020F0502020204030204" pitchFamily="34" charset="0"/>
                <a:cs typeface="Calibri" panose="020F0502020204030204" pitchFamily="34" charset="0"/>
              </a:rPr>
              <a:t> (New York)</a:t>
            </a:r>
          </a:p>
        </p:txBody>
      </p:sp>
      <p:sp>
        <p:nvSpPr>
          <p:cNvPr id="4" name="Slide Number Placeholder 3">
            <a:extLst>
              <a:ext uri="{FF2B5EF4-FFF2-40B4-BE49-F238E27FC236}">
                <a16:creationId xmlns:a16="http://schemas.microsoft.com/office/drawing/2014/main" id="{3D2FCE32-D204-C345-8155-2F07489B18BD}"/>
              </a:ext>
            </a:extLst>
          </p:cNvPr>
          <p:cNvSpPr>
            <a:spLocks noGrp="1"/>
          </p:cNvSpPr>
          <p:nvPr>
            <p:ph type="sldNum" sz="quarter" idx="12"/>
          </p:nvPr>
        </p:nvSpPr>
        <p:spPr/>
        <p:txBody>
          <a:bodyPr/>
          <a:lstStyle/>
          <a:p>
            <a:fld id="{1267485E-2600-B14D-9C9B-573DBF3B3522}" type="slidenum">
              <a:rPr lang="en-US" smtClean="0"/>
              <a:t>1</a:t>
            </a:fld>
            <a:endParaRPr lang="en-US"/>
          </a:p>
        </p:txBody>
      </p:sp>
    </p:spTree>
    <p:extLst>
      <p:ext uri="{BB962C8B-B14F-4D97-AF65-F5344CB8AC3E}">
        <p14:creationId xmlns:p14="http://schemas.microsoft.com/office/powerpoint/2010/main" val="11295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0DFE-00EB-3E41-8841-403C2DCF9032}"/>
              </a:ext>
            </a:extLst>
          </p:cNvPr>
          <p:cNvSpPr>
            <a:spLocks noGrp="1"/>
          </p:cNvSpPr>
          <p:nvPr>
            <p:ph type="title"/>
          </p:nvPr>
        </p:nvSpPr>
        <p:spPr/>
        <p:txBody>
          <a:bodyPr>
            <a:normAutofit fontScale="90000"/>
          </a:bodyPr>
          <a:lstStyle/>
          <a:p>
            <a:r>
              <a:rPr lang="en-US" sz="3200" b="1" dirty="0"/>
              <a:t>Certification Chair or Designated Association JOP Chair</a:t>
            </a:r>
            <a:br>
              <a:rPr lang="en-US" sz="3200" b="1" dirty="0"/>
            </a:br>
            <a:r>
              <a:rPr lang="en-US" sz="3200" b="1" dirty="0"/>
              <a:t> Responsibilities</a:t>
            </a:r>
          </a:p>
        </p:txBody>
      </p:sp>
      <p:sp>
        <p:nvSpPr>
          <p:cNvPr id="3" name="Content Placeholder 2">
            <a:extLst>
              <a:ext uri="{FF2B5EF4-FFF2-40B4-BE49-F238E27FC236}">
                <a16:creationId xmlns:a16="http://schemas.microsoft.com/office/drawing/2014/main" id="{2792203A-C3D7-134C-A25D-3E22E71ED89B}"/>
              </a:ext>
            </a:extLst>
          </p:cNvPr>
          <p:cNvSpPr>
            <a:spLocks noGrp="1"/>
          </p:cNvSpPr>
          <p:nvPr>
            <p:ph idx="1"/>
          </p:nvPr>
        </p:nvSpPr>
        <p:spPr>
          <a:xfrm>
            <a:off x="5118447" y="535576"/>
            <a:ext cx="6281873" cy="6002383"/>
          </a:xfrm>
        </p:spPr>
        <p:txBody>
          <a:bodyPr>
            <a:normAutofit fontScale="92500" lnSpcReduction="10000"/>
          </a:bodyPr>
          <a:lstStyle/>
          <a:p>
            <a:r>
              <a:rPr lang="en-US" dirty="0"/>
              <a:t>5. Schedule and present the </a:t>
            </a:r>
            <a:r>
              <a:rPr lang="en-US" b="1" dirty="0"/>
              <a:t>Mentor Training Session</a:t>
            </a:r>
            <a:r>
              <a:rPr lang="en-US" dirty="0"/>
              <a:t> at least once per year, more times than if necessary (virtual). Work with your Regional Supervisor to help establish a calendar of clinics within the Region to be presented. Become familiar with the contents of the Mentor Training Session materials so that your presentation(s) are successful.</a:t>
            </a:r>
          </a:p>
          <a:p>
            <a:r>
              <a:rPr lang="en-US" dirty="0"/>
              <a:t>6. Recruit mentors within your Region/ geographic area/ Association and orient each mentor to the expectations of the program. </a:t>
            </a:r>
          </a:p>
          <a:p>
            <a:r>
              <a:rPr lang="en-US" dirty="0"/>
              <a:t>7. Obtain a signed Memorandum of Understanding (</a:t>
            </a:r>
            <a:r>
              <a:rPr lang="en-US" b="1" dirty="0"/>
              <a:t>MOU</a:t>
            </a:r>
            <a:r>
              <a:rPr lang="en-US" dirty="0"/>
              <a:t>) from the new mentor after successful completion of the Mentor Training Session. Keep one copy for records, issue one copy to the mentor, and send one copy to the Regional Supervisors.</a:t>
            </a:r>
          </a:p>
          <a:p>
            <a:r>
              <a:rPr lang="en-US" dirty="0"/>
              <a:t>8. Obtain a new </a:t>
            </a:r>
            <a:r>
              <a:rPr lang="en-US" b="1" dirty="0"/>
              <a:t>MOU </a:t>
            </a:r>
            <a:r>
              <a:rPr lang="en-US" dirty="0"/>
              <a:t>each year from experienced as well as new mentors. </a:t>
            </a:r>
            <a:r>
              <a:rPr lang="en-US" b="1" dirty="0"/>
              <a:t>MOU’s </a:t>
            </a:r>
            <a:r>
              <a:rPr lang="en-US" dirty="0"/>
              <a:t>last the length of the JOP participant’s Individual Plan. (1, 2, 3, or 4 years). Distribute as indicated in #7 above.</a:t>
            </a:r>
          </a:p>
          <a:p>
            <a:endParaRPr lang="en-US" dirty="0"/>
          </a:p>
        </p:txBody>
      </p:sp>
      <p:sp>
        <p:nvSpPr>
          <p:cNvPr id="4" name="Slide Number Placeholder 3">
            <a:extLst>
              <a:ext uri="{FF2B5EF4-FFF2-40B4-BE49-F238E27FC236}">
                <a16:creationId xmlns:a16="http://schemas.microsoft.com/office/drawing/2014/main" id="{B995D36F-E59B-3044-B163-09268B650942}"/>
              </a:ext>
            </a:extLst>
          </p:cNvPr>
          <p:cNvSpPr>
            <a:spLocks noGrp="1"/>
          </p:cNvSpPr>
          <p:nvPr>
            <p:ph type="sldNum" sz="quarter" idx="12"/>
          </p:nvPr>
        </p:nvSpPr>
        <p:spPr/>
        <p:txBody>
          <a:bodyPr/>
          <a:lstStyle/>
          <a:p>
            <a:fld id="{1267485E-2600-B14D-9C9B-573DBF3B3522}" type="slidenum">
              <a:rPr lang="en-US" smtClean="0"/>
              <a:t>10</a:t>
            </a:fld>
            <a:endParaRPr lang="en-US"/>
          </a:p>
        </p:txBody>
      </p:sp>
    </p:spTree>
    <p:extLst>
      <p:ext uri="{BB962C8B-B14F-4D97-AF65-F5344CB8AC3E}">
        <p14:creationId xmlns:p14="http://schemas.microsoft.com/office/powerpoint/2010/main" val="2575637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27B7-A75E-2A4D-A3AC-6AF566B1108F}"/>
              </a:ext>
            </a:extLst>
          </p:cNvPr>
          <p:cNvSpPr>
            <a:spLocks noGrp="1"/>
          </p:cNvSpPr>
          <p:nvPr>
            <p:ph type="title"/>
          </p:nvPr>
        </p:nvSpPr>
        <p:spPr/>
        <p:txBody>
          <a:bodyPr/>
          <a:lstStyle/>
          <a:p>
            <a:r>
              <a:rPr lang="en-US" b="1" dirty="0"/>
              <a:t>Mentoring Relationships</a:t>
            </a:r>
            <a:br>
              <a:rPr lang="en-US" b="1" dirty="0"/>
            </a:br>
            <a:r>
              <a:rPr lang="en-US" b="1" dirty="0"/>
              <a:t>Stage 3</a:t>
            </a:r>
            <a:endParaRPr lang="en-US" dirty="0"/>
          </a:p>
        </p:txBody>
      </p:sp>
      <p:sp>
        <p:nvSpPr>
          <p:cNvPr id="3" name="Content Placeholder 2">
            <a:extLst>
              <a:ext uri="{FF2B5EF4-FFF2-40B4-BE49-F238E27FC236}">
                <a16:creationId xmlns:a16="http://schemas.microsoft.com/office/drawing/2014/main" id="{CFF4DBED-A41B-A746-B869-31025744681D}"/>
              </a:ext>
            </a:extLst>
          </p:cNvPr>
          <p:cNvSpPr>
            <a:spLocks noGrp="1"/>
          </p:cNvSpPr>
          <p:nvPr>
            <p:ph idx="1"/>
          </p:nvPr>
        </p:nvSpPr>
        <p:spPr>
          <a:xfrm>
            <a:off x="5102407" y="1325700"/>
            <a:ext cx="6281873" cy="3834128"/>
          </a:xfrm>
        </p:spPr>
        <p:txBody>
          <a:bodyPr anchor="t"/>
          <a:lstStyle/>
          <a:p>
            <a:r>
              <a:rPr lang="en-US" sz="2400" dirty="0"/>
              <a:t>Gradually, needs are fulfilled. </a:t>
            </a:r>
          </a:p>
          <a:p>
            <a:r>
              <a:rPr lang="en-US" sz="2400" dirty="0"/>
              <a:t>Objectives are met. </a:t>
            </a:r>
          </a:p>
          <a:p>
            <a:r>
              <a:rPr lang="en-US" sz="2400" dirty="0"/>
              <a:t>Professional growth takes place. </a:t>
            </a:r>
          </a:p>
          <a:p>
            <a:r>
              <a:rPr lang="en-US" sz="2400" dirty="0"/>
              <a:t>New challenges are presented and achieved. </a:t>
            </a:r>
          </a:p>
          <a:p>
            <a:r>
              <a:rPr lang="en-US" sz="2400" dirty="0"/>
              <a:t>This stage may last for months or years. </a:t>
            </a:r>
          </a:p>
          <a:p>
            <a:pPr marL="0" indent="0">
              <a:buNone/>
            </a:pPr>
            <a:endParaRPr lang="en-US" dirty="0"/>
          </a:p>
        </p:txBody>
      </p:sp>
      <p:sp>
        <p:nvSpPr>
          <p:cNvPr id="4" name="Slide Number Placeholder 3">
            <a:extLst>
              <a:ext uri="{FF2B5EF4-FFF2-40B4-BE49-F238E27FC236}">
                <a16:creationId xmlns:a16="http://schemas.microsoft.com/office/drawing/2014/main" id="{40F4EFB3-D2D8-4641-8D89-338C7AF34AA9}"/>
              </a:ext>
            </a:extLst>
          </p:cNvPr>
          <p:cNvSpPr>
            <a:spLocks noGrp="1"/>
          </p:cNvSpPr>
          <p:nvPr>
            <p:ph type="sldNum" sz="quarter" idx="12"/>
          </p:nvPr>
        </p:nvSpPr>
        <p:spPr/>
        <p:txBody>
          <a:bodyPr/>
          <a:lstStyle/>
          <a:p>
            <a:fld id="{1267485E-2600-B14D-9C9B-573DBF3B3522}" type="slidenum">
              <a:rPr lang="en-US" smtClean="0"/>
              <a:t>100</a:t>
            </a:fld>
            <a:endParaRPr lang="en-US"/>
          </a:p>
        </p:txBody>
      </p:sp>
    </p:spTree>
    <p:extLst>
      <p:ext uri="{BB962C8B-B14F-4D97-AF65-F5344CB8AC3E}">
        <p14:creationId xmlns:p14="http://schemas.microsoft.com/office/powerpoint/2010/main" val="14149963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B6CA-F26C-2242-B79B-D1CFFAD80606}"/>
              </a:ext>
            </a:extLst>
          </p:cNvPr>
          <p:cNvSpPr>
            <a:spLocks noGrp="1"/>
          </p:cNvSpPr>
          <p:nvPr>
            <p:ph type="title"/>
          </p:nvPr>
        </p:nvSpPr>
        <p:spPr/>
        <p:txBody>
          <a:bodyPr/>
          <a:lstStyle/>
          <a:p>
            <a:r>
              <a:rPr lang="en-US" b="1" dirty="0"/>
              <a:t>Mentoring Relationships</a:t>
            </a:r>
            <a:br>
              <a:rPr lang="en-US" b="1" dirty="0"/>
            </a:br>
            <a:r>
              <a:rPr lang="en-US" b="1" dirty="0"/>
              <a:t>Stage 4</a:t>
            </a:r>
            <a:endParaRPr lang="en-US" dirty="0"/>
          </a:p>
        </p:txBody>
      </p:sp>
      <p:sp>
        <p:nvSpPr>
          <p:cNvPr id="3" name="Content Placeholder 2">
            <a:extLst>
              <a:ext uri="{FF2B5EF4-FFF2-40B4-BE49-F238E27FC236}">
                <a16:creationId xmlns:a16="http://schemas.microsoft.com/office/drawing/2014/main" id="{9A49C0DC-AE2E-7347-9D11-A5E9570A5B64}"/>
              </a:ext>
            </a:extLst>
          </p:cNvPr>
          <p:cNvSpPr>
            <a:spLocks noGrp="1"/>
          </p:cNvSpPr>
          <p:nvPr>
            <p:ph idx="1"/>
          </p:nvPr>
        </p:nvSpPr>
        <p:spPr>
          <a:xfrm>
            <a:off x="5118447" y="803186"/>
            <a:ext cx="6281873" cy="5734774"/>
          </a:xfrm>
        </p:spPr>
        <p:txBody>
          <a:bodyPr anchor="t">
            <a:normAutofit lnSpcReduction="10000"/>
          </a:bodyPr>
          <a:lstStyle/>
          <a:p>
            <a:r>
              <a:rPr lang="en-US" sz="2400" dirty="0"/>
              <a:t>The mentor and recipient redefine their relationship as colleagues, peers, partners and/or friends. </a:t>
            </a:r>
          </a:p>
          <a:p>
            <a:r>
              <a:rPr lang="en-US" sz="2400" dirty="0"/>
              <a:t>Clarifying Expectations in Mentoring Relationships </a:t>
            </a:r>
          </a:p>
          <a:p>
            <a:r>
              <a:rPr lang="en-US" sz="2400" i="1" dirty="0"/>
              <a:t>Most professionals place a high value on taking the initiative to clarify their own expectations and to understand the expectations of others</a:t>
            </a:r>
            <a:r>
              <a:rPr lang="en-US" sz="2400" dirty="0"/>
              <a:t>. </a:t>
            </a:r>
          </a:p>
          <a:p>
            <a:r>
              <a:rPr lang="en-US" sz="2400" i="1" dirty="0"/>
              <a:t>This quality contributes to the establishment of strong and positive mentoring relationships. </a:t>
            </a:r>
          </a:p>
          <a:p>
            <a:endParaRPr lang="en-US" dirty="0"/>
          </a:p>
        </p:txBody>
      </p:sp>
      <p:sp>
        <p:nvSpPr>
          <p:cNvPr id="4" name="Slide Number Placeholder 3">
            <a:extLst>
              <a:ext uri="{FF2B5EF4-FFF2-40B4-BE49-F238E27FC236}">
                <a16:creationId xmlns:a16="http://schemas.microsoft.com/office/drawing/2014/main" id="{1E45EEBA-25F9-EE40-A218-1F76CB95A7E5}"/>
              </a:ext>
            </a:extLst>
          </p:cNvPr>
          <p:cNvSpPr>
            <a:spLocks noGrp="1"/>
          </p:cNvSpPr>
          <p:nvPr>
            <p:ph type="sldNum" sz="quarter" idx="12"/>
          </p:nvPr>
        </p:nvSpPr>
        <p:spPr/>
        <p:txBody>
          <a:bodyPr/>
          <a:lstStyle/>
          <a:p>
            <a:fld id="{1267485E-2600-B14D-9C9B-573DBF3B3522}" type="slidenum">
              <a:rPr lang="en-US" smtClean="0"/>
              <a:t>101</a:t>
            </a:fld>
            <a:endParaRPr lang="en-US"/>
          </a:p>
        </p:txBody>
      </p:sp>
    </p:spTree>
    <p:extLst>
      <p:ext uri="{BB962C8B-B14F-4D97-AF65-F5344CB8AC3E}">
        <p14:creationId xmlns:p14="http://schemas.microsoft.com/office/powerpoint/2010/main" val="31153358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FD8B-BDC4-764B-96BE-A098D720C62B}"/>
              </a:ext>
            </a:extLst>
          </p:cNvPr>
          <p:cNvSpPr>
            <a:spLocks noGrp="1"/>
          </p:cNvSpPr>
          <p:nvPr>
            <p:ph type="title"/>
          </p:nvPr>
        </p:nvSpPr>
        <p:spPr/>
        <p:txBody>
          <a:bodyPr>
            <a:normAutofit fontScale="90000"/>
          </a:bodyPr>
          <a:lstStyle/>
          <a:p>
            <a:r>
              <a:rPr lang="en-US" b="1" dirty="0"/>
              <a:t>Looking at the Four Mentoring Relationship Stages</a:t>
            </a:r>
          </a:p>
        </p:txBody>
      </p:sp>
      <p:sp>
        <p:nvSpPr>
          <p:cNvPr id="3" name="Content Placeholder 2">
            <a:extLst>
              <a:ext uri="{FF2B5EF4-FFF2-40B4-BE49-F238E27FC236}">
                <a16:creationId xmlns:a16="http://schemas.microsoft.com/office/drawing/2014/main" id="{5E71BD43-8A11-9949-926E-4CEAD29360F3}"/>
              </a:ext>
            </a:extLst>
          </p:cNvPr>
          <p:cNvSpPr>
            <a:spLocks noGrp="1"/>
          </p:cNvSpPr>
          <p:nvPr>
            <p:ph idx="1"/>
          </p:nvPr>
        </p:nvSpPr>
        <p:spPr>
          <a:xfrm>
            <a:off x="5021496" y="1880872"/>
            <a:ext cx="6281873" cy="2925495"/>
          </a:xfrm>
        </p:spPr>
        <p:txBody>
          <a:bodyPr anchor="t"/>
          <a:lstStyle/>
          <a:p>
            <a:pPr marL="0" indent="0">
              <a:buNone/>
            </a:pPr>
            <a:r>
              <a:rPr lang="en-US" sz="2800" dirty="0"/>
              <a:t>In this next section, a more in-depth look at the four stages of Mentoring is presented along with Strategies and Ideas for you to consider when working with the JOP participants</a:t>
            </a:r>
            <a:r>
              <a:rPr lang="en-US" dirty="0"/>
              <a:t>.</a:t>
            </a:r>
          </a:p>
        </p:txBody>
      </p:sp>
      <p:sp>
        <p:nvSpPr>
          <p:cNvPr id="4" name="Slide Number Placeholder 3">
            <a:extLst>
              <a:ext uri="{FF2B5EF4-FFF2-40B4-BE49-F238E27FC236}">
                <a16:creationId xmlns:a16="http://schemas.microsoft.com/office/drawing/2014/main" id="{DAF837DC-5754-5847-914B-4BB50ACF7558}"/>
              </a:ext>
            </a:extLst>
          </p:cNvPr>
          <p:cNvSpPr>
            <a:spLocks noGrp="1"/>
          </p:cNvSpPr>
          <p:nvPr>
            <p:ph type="sldNum" sz="quarter" idx="12"/>
          </p:nvPr>
        </p:nvSpPr>
        <p:spPr/>
        <p:txBody>
          <a:bodyPr/>
          <a:lstStyle/>
          <a:p>
            <a:fld id="{1267485E-2600-B14D-9C9B-573DBF3B3522}" type="slidenum">
              <a:rPr lang="en-US" smtClean="0"/>
              <a:t>102</a:t>
            </a:fld>
            <a:endParaRPr lang="en-US"/>
          </a:p>
        </p:txBody>
      </p:sp>
    </p:spTree>
    <p:extLst>
      <p:ext uri="{BB962C8B-B14F-4D97-AF65-F5344CB8AC3E}">
        <p14:creationId xmlns:p14="http://schemas.microsoft.com/office/powerpoint/2010/main" val="42220800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FF8A-8066-894F-8DC1-E9E56BAF0870}"/>
              </a:ext>
            </a:extLst>
          </p:cNvPr>
          <p:cNvSpPr>
            <a:spLocks noGrp="1"/>
          </p:cNvSpPr>
          <p:nvPr>
            <p:ph type="title"/>
          </p:nvPr>
        </p:nvSpPr>
        <p:spPr/>
        <p:txBody>
          <a:bodyPr/>
          <a:lstStyle/>
          <a:p>
            <a:r>
              <a:rPr lang="en-US" b="1" dirty="0"/>
              <a:t>The Four Mentoring</a:t>
            </a:r>
            <a:br>
              <a:rPr lang="en-US" b="1" dirty="0"/>
            </a:br>
            <a:r>
              <a:rPr lang="en-US" b="1" dirty="0"/>
              <a:t>Stages – Stage 1</a:t>
            </a:r>
          </a:p>
        </p:txBody>
      </p:sp>
      <p:sp>
        <p:nvSpPr>
          <p:cNvPr id="3" name="Content Placeholder 2">
            <a:extLst>
              <a:ext uri="{FF2B5EF4-FFF2-40B4-BE49-F238E27FC236}">
                <a16:creationId xmlns:a16="http://schemas.microsoft.com/office/drawing/2014/main" id="{C1A2C8AD-7493-A448-80E2-4FBF281EEF90}"/>
              </a:ext>
            </a:extLst>
          </p:cNvPr>
          <p:cNvSpPr>
            <a:spLocks noGrp="1"/>
          </p:cNvSpPr>
          <p:nvPr>
            <p:ph idx="1"/>
          </p:nvPr>
        </p:nvSpPr>
        <p:spPr/>
        <p:txBody>
          <a:bodyPr anchor="t">
            <a:normAutofit fontScale="92500" lnSpcReduction="20000"/>
          </a:bodyPr>
          <a:lstStyle/>
          <a:p>
            <a:pPr marL="0" indent="0">
              <a:buNone/>
            </a:pPr>
            <a:r>
              <a:rPr lang="en-US" sz="2600" b="1" dirty="0"/>
              <a:t>Stage One – Interests/Values/Goals</a:t>
            </a:r>
            <a:endParaRPr lang="en-US" sz="2600" dirty="0"/>
          </a:p>
          <a:p>
            <a:r>
              <a:rPr lang="en-US" sz="2400" dirty="0"/>
              <a:t>The mentor and recipient become acquainted and informally clarify their common interests, shared values and professional goals. </a:t>
            </a:r>
          </a:p>
          <a:p>
            <a:r>
              <a:rPr lang="en-US" sz="2400" dirty="0"/>
              <a:t>Occasionally matchmakers who assign mentors to recipients can foresee "mentor marriages made in heaven," but more often mentors and recipients prefer to choose one another. </a:t>
            </a:r>
          </a:p>
          <a:p>
            <a:r>
              <a:rPr lang="en-US" sz="2400" dirty="0"/>
              <a:t>Taking time to become acquainted with one another's interests, values and goals (Stage 1) seems to help mentoring relationships gain a better start than when such activity is given a low priority.</a:t>
            </a:r>
          </a:p>
          <a:p>
            <a:endParaRPr lang="en-US" dirty="0"/>
          </a:p>
        </p:txBody>
      </p:sp>
      <p:sp>
        <p:nvSpPr>
          <p:cNvPr id="4" name="Slide Number Placeholder 3">
            <a:extLst>
              <a:ext uri="{FF2B5EF4-FFF2-40B4-BE49-F238E27FC236}">
                <a16:creationId xmlns:a16="http://schemas.microsoft.com/office/drawing/2014/main" id="{17E4F6B1-23B4-9B4C-871C-B70FE9A10776}"/>
              </a:ext>
            </a:extLst>
          </p:cNvPr>
          <p:cNvSpPr>
            <a:spLocks noGrp="1"/>
          </p:cNvSpPr>
          <p:nvPr>
            <p:ph type="sldNum" sz="quarter" idx="12"/>
          </p:nvPr>
        </p:nvSpPr>
        <p:spPr/>
        <p:txBody>
          <a:bodyPr/>
          <a:lstStyle/>
          <a:p>
            <a:fld id="{1267485E-2600-B14D-9C9B-573DBF3B3522}" type="slidenum">
              <a:rPr lang="en-US" smtClean="0"/>
              <a:t>103</a:t>
            </a:fld>
            <a:endParaRPr lang="en-US"/>
          </a:p>
        </p:txBody>
      </p:sp>
    </p:spTree>
    <p:extLst>
      <p:ext uri="{BB962C8B-B14F-4D97-AF65-F5344CB8AC3E}">
        <p14:creationId xmlns:p14="http://schemas.microsoft.com/office/powerpoint/2010/main" val="5210049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54D9-C0A0-EA41-9946-C3D0188AEFA8}"/>
              </a:ext>
            </a:extLst>
          </p:cNvPr>
          <p:cNvSpPr>
            <a:spLocks noGrp="1"/>
          </p:cNvSpPr>
          <p:nvPr>
            <p:ph type="title"/>
          </p:nvPr>
        </p:nvSpPr>
        <p:spPr/>
        <p:txBody>
          <a:bodyPr/>
          <a:lstStyle/>
          <a:p>
            <a:r>
              <a:rPr lang="en-US" b="1" dirty="0"/>
              <a:t>Stage 1</a:t>
            </a:r>
          </a:p>
        </p:txBody>
      </p:sp>
      <p:sp>
        <p:nvSpPr>
          <p:cNvPr id="3" name="Content Placeholder 2">
            <a:extLst>
              <a:ext uri="{FF2B5EF4-FFF2-40B4-BE49-F238E27FC236}">
                <a16:creationId xmlns:a16="http://schemas.microsoft.com/office/drawing/2014/main" id="{8CA99B66-64FE-454C-9E13-92DDDC5DB510}"/>
              </a:ext>
            </a:extLst>
          </p:cNvPr>
          <p:cNvSpPr>
            <a:spLocks noGrp="1"/>
          </p:cNvSpPr>
          <p:nvPr>
            <p:ph idx="1"/>
          </p:nvPr>
        </p:nvSpPr>
        <p:spPr/>
        <p:txBody>
          <a:bodyPr anchor="t">
            <a:normAutofit lnSpcReduction="10000"/>
          </a:bodyPr>
          <a:lstStyle/>
          <a:p>
            <a:r>
              <a:rPr lang="en-US" sz="2400" dirty="0"/>
              <a:t>At the same time, mentoring relationships differ in an important way from other personal relationships because they are professional in nature. </a:t>
            </a:r>
          </a:p>
          <a:p>
            <a:r>
              <a:rPr lang="en-US" sz="2400" i="1" dirty="0"/>
              <a:t>Mentors are responsible for conveying and upholding the standards, norms, and values of officiating. (USATF Officials Code of Ethics).</a:t>
            </a:r>
          </a:p>
          <a:p>
            <a:r>
              <a:rPr lang="en-US" sz="2400" dirty="0"/>
              <a:t>They are responsible for offering support and challenge to the recipient of their mentoring while the recipient strives to fulfill the profession's expectations. </a:t>
            </a:r>
          </a:p>
          <a:p>
            <a:endParaRPr lang="en-US" dirty="0"/>
          </a:p>
        </p:txBody>
      </p:sp>
      <p:sp>
        <p:nvSpPr>
          <p:cNvPr id="4" name="Slide Number Placeholder 3">
            <a:extLst>
              <a:ext uri="{FF2B5EF4-FFF2-40B4-BE49-F238E27FC236}">
                <a16:creationId xmlns:a16="http://schemas.microsoft.com/office/drawing/2014/main" id="{F7A56EB6-F33F-F848-AA8C-D34FA3553ED6}"/>
              </a:ext>
            </a:extLst>
          </p:cNvPr>
          <p:cNvSpPr>
            <a:spLocks noGrp="1"/>
          </p:cNvSpPr>
          <p:nvPr>
            <p:ph type="sldNum" sz="quarter" idx="12"/>
          </p:nvPr>
        </p:nvSpPr>
        <p:spPr/>
        <p:txBody>
          <a:bodyPr/>
          <a:lstStyle/>
          <a:p>
            <a:fld id="{1267485E-2600-B14D-9C9B-573DBF3B3522}" type="slidenum">
              <a:rPr lang="en-US" smtClean="0"/>
              <a:t>104</a:t>
            </a:fld>
            <a:endParaRPr lang="en-US"/>
          </a:p>
        </p:txBody>
      </p:sp>
    </p:spTree>
    <p:extLst>
      <p:ext uri="{BB962C8B-B14F-4D97-AF65-F5344CB8AC3E}">
        <p14:creationId xmlns:p14="http://schemas.microsoft.com/office/powerpoint/2010/main" val="14274808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7783-16E0-4B48-9B98-A850E698BCFD}"/>
              </a:ext>
            </a:extLst>
          </p:cNvPr>
          <p:cNvSpPr>
            <a:spLocks noGrp="1"/>
          </p:cNvSpPr>
          <p:nvPr>
            <p:ph type="title"/>
          </p:nvPr>
        </p:nvSpPr>
        <p:spPr/>
        <p:txBody>
          <a:bodyPr/>
          <a:lstStyle/>
          <a:p>
            <a:r>
              <a:rPr lang="en-US" b="1" dirty="0"/>
              <a:t>Stage 1</a:t>
            </a:r>
          </a:p>
        </p:txBody>
      </p:sp>
      <p:sp>
        <p:nvSpPr>
          <p:cNvPr id="3" name="Content Placeholder 2">
            <a:extLst>
              <a:ext uri="{FF2B5EF4-FFF2-40B4-BE49-F238E27FC236}">
                <a16:creationId xmlns:a16="http://schemas.microsoft.com/office/drawing/2014/main" id="{494561CB-4C77-524F-93AC-EFDC23D6F3B1}"/>
              </a:ext>
            </a:extLst>
          </p:cNvPr>
          <p:cNvSpPr>
            <a:spLocks noGrp="1"/>
          </p:cNvSpPr>
          <p:nvPr>
            <p:ph idx="1"/>
          </p:nvPr>
        </p:nvSpPr>
        <p:spPr>
          <a:xfrm>
            <a:off x="5118447" y="803185"/>
            <a:ext cx="6281873" cy="5930123"/>
          </a:xfrm>
        </p:spPr>
        <p:txBody>
          <a:bodyPr anchor="t">
            <a:normAutofit/>
          </a:bodyPr>
          <a:lstStyle/>
          <a:p>
            <a:r>
              <a:rPr lang="en-US" sz="2000" dirty="0"/>
              <a:t>Healthy mentoring relationships </a:t>
            </a:r>
            <a:r>
              <a:rPr lang="en-US" sz="2000" i="1" dirty="0"/>
              <a:t>are evolutionary rather than static in nature. </a:t>
            </a:r>
          </a:p>
          <a:p>
            <a:r>
              <a:rPr lang="en-US" sz="2000" dirty="0"/>
              <a:t>They change because the purpose of the relationship is to enable the recipient to acquire new knowledge, skill, and standards of professional competence. </a:t>
            </a:r>
          </a:p>
          <a:p>
            <a:r>
              <a:rPr lang="en-US" sz="2000" i="1" dirty="0"/>
              <a:t>The perceptions of both members of the relationship evolve as the recipient's performance evolves to new levels of competence under the mentor's guidance and support. </a:t>
            </a:r>
          </a:p>
          <a:p>
            <a:r>
              <a:rPr lang="en-US" sz="2000" dirty="0"/>
              <a:t>The person who once said, </a:t>
            </a:r>
            <a:r>
              <a:rPr lang="en-US" sz="2000" i="1" dirty="0"/>
              <a:t>"No man steps into the same stream twice," </a:t>
            </a:r>
            <a:r>
              <a:rPr lang="en-US" sz="2000" dirty="0"/>
              <a:t>could very well have been describing the changing nature of mentoring relationships.</a:t>
            </a:r>
          </a:p>
          <a:p>
            <a:endParaRPr lang="en-US" dirty="0"/>
          </a:p>
        </p:txBody>
      </p:sp>
      <p:sp>
        <p:nvSpPr>
          <p:cNvPr id="4" name="Slide Number Placeholder 3">
            <a:extLst>
              <a:ext uri="{FF2B5EF4-FFF2-40B4-BE49-F238E27FC236}">
                <a16:creationId xmlns:a16="http://schemas.microsoft.com/office/drawing/2014/main" id="{9A0AA3FC-0F41-CD48-B390-E0FA9D9DCB80}"/>
              </a:ext>
            </a:extLst>
          </p:cNvPr>
          <p:cNvSpPr>
            <a:spLocks noGrp="1"/>
          </p:cNvSpPr>
          <p:nvPr>
            <p:ph type="sldNum" sz="quarter" idx="12"/>
          </p:nvPr>
        </p:nvSpPr>
        <p:spPr/>
        <p:txBody>
          <a:bodyPr/>
          <a:lstStyle/>
          <a:p>
            <a:fld id="{1267485E-2600-B14D-9C9B-573DBF3B3522}" type="slidenum">
              <a:rPr lang="en-US" smtClean="0"/>
              <a:t>105</a:t>
            </a:fld>
            <a:endParaRPr lang="en-US"/>
          </a:p>
        </p:txBody>
      </p:sp>
    </p:spTree>
    <p:extLst>
      <p:ext uri="{BB962C8B-B14F-4D97-AF65-F5344CB8AC3E}">
        <p14:creationId xmlns:p14="http://schemas.microsoft.com/office/powerpoint/2010/main" val="37443305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8B32-B9EB-DF44-9B15-0830AFAFD383}"/>
              </a:ext>
            </a:extLst>
          </p:cNvPr>
          <p:cNvSpPr>
            <a:spLocks noGrp="1"/>
          </p:cNvSpPr>
          <p:nvPr>
            <p:ph type="title"/>
          </p:nvPr>
        </p:nvSpPr>
        <p:spPr/>
        <p:txBody>
          <a:bodyPr>
            <a:normAutofit fontScale="90000"/>
          </a:bodyPr>
          <a:lstStyle/>
          <a:p>
            <a:r>
              <a:rPr lang="en-US" b="1" dirty="0"/>
              <a:t>Developing Common Expectations</a:t>
            </a:r>
            <a:br>
              <a:rPr lang="en-US" b="1" dirty="0"/>
            </a:br>
            <a:r>
              <a:rPr lang="en-US" b="1" dirty="0"/>
              <a:t>Stage 2</a:t>
            </a:r>
          </a:p>
        </p:txBody>
      </p:sp>
      <p:sp>
        <p:nvSpPr>
          <p:cNvPr id="3" name="Content Placeholder 2">
            <a:extLst>
              <a:ext uri="{FF2B5EF4-FFF2-40B4-BE49-F238E27FC236}">
                <a16:creationId xmlns:a16="http://schemas.microsoft.com/office/drawing/2014/main" id="{61F8DCA4-6ED7-DF4B-99B8-42292A9F7A42}"/>
              </a:ext>
            </a:extLst>
          </p:cNvPr>
          <p:cNvSpPr>
            <a:spLocks noGrp="1"/>
          </p:cNvSpPr>
          <p:nvPr>
            <p:ph idx="1"/>
          </p:nvPr>
        </p:nvSpPr>
        <p:spPr>
          <a:xfrm>
            <a:off x="5118447" y="803186"/>
            <a:ext cx="6281873" cy="5597614"/>
          </a:xfrm>
        </p:spPr>
        <p:txBody>
          <a:bodyPr anchor="t">
            <a:normAutofit lnSpcReduction="10000"/>
          </a:bodyPr>
          <a:lstStyle/>
          <a:p>
            <a:r>
              <a:rPr lang="en-US" sz="2000" dirty="0"/>
              <a:t>The mentor and recipient communicate initial expectations and agree upon some common procedures and expectations as a starting point. In the very few cases where a major disparity is found to exist between the needs and expectations of the two individuals-- and where neither party can accommodate to the other--the pair is able to part company on a friendly basis before the actual mentoring and inevitable frustration begins. </a:t>
            </a:r>
          </a:p>
          <a:p>
            <a:r>
              <a:rPr lang="en-US" sz="2000" b="1" i="1" dirty="0"/>
              <a:t>Most professionals place a high value on taking the initiative to clarify their own expectations and to understand the expectations of others. This quality contributes to the establishment of strong and positive mentoring relationships. </a:t>
            </a:r>
          </a:p>
          <a:p>
            <a:endParaRPr lang="en-US" dirty="0"/>
          </a:p>
        </p:txBody>
      </p:sp>
      <p:sp>
        <p:nvSpPr>
          <p:cNvPr id="4" name="Slide Number Placeholder 3">
            <a:extLst>
              <a:ext uri="{FF2B5EF4-FFF2-40B4-BE49-F238E27FC236}">
                <a16:creationId xmlns:a16="http://schemas.microsoft.com/office/drawing/2014/main" id="{1576CA73-64B5-474F-B14B-C51C805861CF}"/>
              </a:ext>
            </a:extLst>
          </p:cNvPr>
          <p:cNvSpPr>
            <a:spLocks noGrp="1"/>
          </p:cNvSpPr>
          <p:nvPr>
            <p:ph type="sldNum" sz="quarter" idx="12"/>
          </p:nvPr>
        </p:nvSpPr>
        <p:spPr/>
        <p:txBody>
          <a:bodyPr/>
          <a:lstStyle/>
          <a:p>
            <a:fld id="{1267485E-2600-B14D-9C9B-573DBF3B3522}" type="slidenum">
              <a:rPr lang="en-US" smtClean="0"/>
              <a:t>106</a:t>
            </a:fld>
            <a:endParaRPr lang="en-US"/>
          </a:p>
        </p:txBody>
      </p:sp>
    </p:spTree>
    <p:extLst>
      <p:ext uri="{BB962C8B-B14F-4D97-AF65-F5344CB8AC3E}">
        <p14:creationId xmlns:p14="http://schemas.microsoft.com/office/powerpoint/2010/main" val="35523208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7136-35D6-894D-8230-718FD57058B2}"/>
              </a:ext>
            </a:extLst>
          </p:cNvPr>
          <p:cNvSpPr>
            <a:spLocks noGrp="1"/>
          </p:cNvSpPr>
          <p:nvPr>
            <p:ph type="title"/>
          </p:nvPr>
        </p:nvSpPr>
        <p:spPr/>
        <p:txBody>
          <a:bodyPr/>
          <a:lstStyle/>
          <a:p>
            <a:r>
              <a:rPr lang="en-US" b="1" dirty="0"/>
              <a:t>Examples </a:t>
            </a:r>
            <a:br>
              <a:rPr lang="en-US" b="1" dirty="0"/>
            </a:br>
            <a:r>
              <a:rPr lang="en-US" b="1" dirty="0"/>
              <a:t>Stage 2</a:t>
            </a:r>
          </a:p>
        </p:txBody>
      </p:sp>
      <p:sp>
        <p:nvSpPr>
          <p:cNvPr id="3" name="Content Placeholder 2">
            <a:extLst>
              <a:ext uri="{FF2B5EF4-FFF2-40B4-BE49-F238E27FC236}">
                <a16:creationId xmlns:a16="http://schemas.microsoft.com/office/drawing/2014/main" id="{1E830A19-4EDE-9343-B5B7-7C8BD47E392E}"/>
              </a:ext>
            </a:extLst>
          </p:cNvPr>
          <p:cNvSpPr>
            <a:spLocks noGrp="1"/>
          </p:cNvSpPr>
          <p:nvPr>
            <p:ph idx="1"/>
          </p:nvPr>
        </p:nvSpPr>
        <p:spPr>
          <a:xfrm>
            <a:off x="5118447" y="803186"/>
            <a:ext cx="6281873" cy="5734774"/>
          </a:xfrm>
        </p:spPr>
        <p:txBody>
          <a:bodyPr anchor="t">
            <a:normAutofit/>
          </a:bodyPr>
          <a:lstStyle/>
          <a:p>
            <a:r>
              <a:rPr lang="en-US" sz="2000" b="1" i="1" dirty="0"/>
              <a:t>The frequency of contact, the availability and the accessibility of the mentor and recipient. </a:t>
            </a:r>
          </a:p>
          <a:p>
            <a:r>
              <a:rPr lang="en-US" sz="2000" dirty="0"/>
              <a:t>The </a:t>
            </a:r>
            <a:r>
              <a:rPr lang="en-US" sz="2000" i="1" dirty="0"/>
              <a:t>amount and kind of support </a:t>
            </a:r>
            <a:r>
              <a:rPr lang="en-US" sz="2000" dirty="0"/>
              <a:t>that are needed by the recipient or that can be provided by the mentor. </a:t>
            </a:r>
          </a:p>
          <a:p>
            <a:r>
              <a:rPr lang="en-US" sz="2000" i="1" dirty="0"/>
              <a:t>The </a:t>
            </a:r>
            <a:r>
              <a:rPr lang="en-US" sz="2000" b="1" i="1" dirty="0"/>
              <a:t>various roles the mentor </a:t>
            </a:r>
            <a:r>
              <a:rPr lang="en-US" sz="2000" i="1" dirty="0"/>
              <a:t>finds comfortable: listener, supporter, advisor, guide, counselor, role model, friend, nurturer or resource in the background. Many other roles might be identified. </a:t>
            </a:r>
          </a:p>
          <a:p>
            <a:r>
              <a:rPr lang="en-US" sz="2000" dirty="0"/>
              <a:t>The </a:t>
            </a:r>
            <a:r>
              <a:rPr lang="en-US" sz="2000" b="1" i="1" dirty="0"/>
              <a:t>range of roles the recipient </a:t>
            </a:r>
            <a:r>
              <a:rPr lang="en-US" sz="2000" dirty="0"/>
              <a:t>will find natural: listener, observer, initiator of requests for help or guidance, need for nurture or autonomy, self-expectations as peer or co- equal. Many other roles might be communicated. </a:t>
            </a:r>
          </a:p>
          <a:p>
            <a:pPr marL="0" indent="0">
              <a:buNone/>
            </a:pPr>
            <a:endParaRPr lang="en-US" dirty="0"/>
          </a:p>
        </p:txBody>
      </p:sp>
      <p:sp>
        <p:nvSpPr>
          <p:cNvPr id="4" name="Slide Number Placeholder 3">
            <a:extLst>
              <a:ext uri="{FF2B5EF4-FFF2-40B4-BE49-F238E27FC236}">
                <a16:creationId xmlns:a16="http://schemas.microsoft.com/office/drawing/2014/main" id="{783649B1-EC33-0745-B58D-1F6C9992C2AD}"/>
              </a:ext>
            </a:extLst>
          </p:cNvPr>
          <p:cNvSpPr>
            <a:spLocks noGrp="1"/>
          </p:cNvSpPr>
          <p:nvPr>
            <p:ph type="sldNum" sz="quarter" idx="12"/>
          </p:nvPr>
        </p:nvSpPr>
        <p:spPr/>
        <p:txBody>
          <a:bodyPr/>
          <a:lstStyle/>
          <a:p>
            <a:fld id="{1267485E-2600-B14D-9C9B-573DBF3B3522}" type="slidenum">
              <a:rPr lang="en-US" smtClean="0"/>
              <a:t>107</a:t>
            </a:fld>
            <a:endParaRPr lang="en-US"/>
          </a:p>
        </p:txBody>
      </p:sp>
    </p:spTree>
    <p:extLst>
      <p:ext uri="{BB962C8B-B14F-4D97-AF65-F5344CB8AC3E}">
        <p14:creationId xmlns:p14="http://schemas.microsoft.com/office/powerpoint/2010/main" val="19232571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CEC4-51F7-B946-B04F-1B93C7972DB0}"/>
              </a:ext>
            </a:extLst>
          </p:cNvPr>
          <p:cNvSpPr>
            <a:spLocks noGrp="1"/>
          </p:cNvSpPr>
          <p:nvPr>
            <p:ph type="title"/>
          </p:nvPr>
        </p:nvSpPr>
        <p:spPr/>
        <p:txBody>
          <a:bodyPr>
            <a:normAutofit fontScale="90000"/>
          </a:bodyPr>
          <a:lstStyle/>
          <a:p>
            <a:r>
              <a:rPr lang="en-US" b="1" dirty="0"/>
              <a:t>Matching in Mentoring Relationships</a:t>
            </a:r>
            <a:br>
              <a:rPr lang="en-US" b="1" dirty="0"/>
            </a:br>
            <a:r>
              <a:rPr lang="en-US" b="1" dirty="0"/>
              <a:t>1</a:t>
            </a:r>
          </a:p>
        </p:txBody>
      </p:sp>
      <p:sp>
        <p:nvSpPr>
          <p:cNvPr id="3" name="Content Placeholder 2">
            <a:extLst>
              <a:ext uri="{FF2B5EF4-FFF2-40B4-BE49-F238E27FC236}">
                <a16:creationId xmlns:a16="http://schemas.microsoft.com/office/drawing/2014/main" id="{CAF1FD83-ECBF-F949-A29E-3BCFF000C300}"/>
              </a:ext>
            </a:extLst>
          </p:cNvPr>
          <p:cNvSpPr>
            <a:spLocks noGrp="1"/>
          </p:cNvSpPr>
          <p:nvPr>
            <p:ph idx="1"/>
          </p:nvPr>
        </p:nvSpPr>
        <p:spPr>
          <a:xfrm>
            <a:off x="5118447" y="803186"/>
            <a:ext cx="6281873" cy="5734774"/>
          </a:xfrm>
        </p:spPr>
        <p:txBody>
          <a:bodyPr anchor="t">
            <a:normAutofit fontScale="92500" lnSpcReduction="20000"/>
          </a:bodyPr>
          <a:lstStyle/>
          <a:p>
            <a:r>
              <a:rPr lang="en-US" sz="2400" dirty="0"/>
              <a:t>Historically, individuals who have desired to become mentors have looked over aspiring newcomers in their profession or event and have selected promising young </a:t>
            </a:r>
            <a:r>
              <a:rPr lang="en-US" sz="2400" dirty="0" err="1"/>
              <a:t>protégés</a:t>
            </a:r>
            <a:r>
              <a:rPr lang="en-US" sz="2400" dirty="0"/>
              <a:t> to nurture. Most of the time, these mentoring relationships work out very well. </a:t>
            </a:r>
          </a:p>
          <a:p>
            <a:r>
              <a:rPr lang="en-US" sz="2400" dirty="0"/>
              <a:t>Occasionally they do not, and the </a:t>
            </a:r>
            <a:r>
              <a:rPr lang="en-US" sz="2400" dirty="0" err="1"/>
              <a:t>protége</a:t>
            </a:r>
            <a:r>
              <a:rPr lang="en-US" sz="2400" dirty="0"/>
              <a:t>́ moves on in search of another mentor or the mentor seeks another </a:t>
            </a:r>
            <a:r>
              <a:rPr lang="en-US" sz="2400" dirty="0" err="1"/>
              <a:t>protége</a:t>
            </a:r>
            <a:r>
              <a:rPr lang="en-US" sz="2400" dirty="0"/>
              <a:t>́. </a:t>
            </a:r>
          </a:p>
          <a:p>
            <a:r>
              <a:rPr lang="en-US" sz="2400" i="1" dirty="0"/>
              <a:t>What should individuals who are contemplating a mentoring relationship look for during the exploratory stages of getting to know one another and sharing expectations? Several important factors are considered be considered…(Next Slide) </a:t>
            </a:r>
          </a:p>
          <a:p>
            <a:endParaRPr lang="en-US" dirty="0"/>
          </a:p>
        </p:txBody>
      </p:sp>
      <p:sp>
        <p:nvSpPr>
          <p:cNvPr id="4" name="Slide Number Placeholder 3">
            <a:extLst>
              <a:ext uri="{FF2B5EF4-FFF2-40B4-BE49-F238E27FC236}">
                <a16:creationId xmlns:a16="http://schemas.microsoft.com/office/drawing/2014/main" id="{ECE0068F-8257-BA40-8354-4C2EDED1875D}"/>
              </a:ext>
            </a:extLst>
          </p:cNvPr>
          <p:cNvSpPr>
            <a:spLocks noGrp="1"/>
          </p:cNvSpPr>
          <p:nvPr>
            <p:ph type="sldNum" sz="quarter" idx="12"/>
          </p:nvPr>
        </p:nvSpPr>
        <p:spPr/>
        <p:txBody>
          <a:bodyPr/>
          <a:lstStyle/>
          <a:p>
            <a:fld id="{1267485E-2600-B14D-9C9B-573DBF3B3522}" type="slidenum">
              <a:rPr lang="en-US" smtClean="0"/>
              <a:t>108</a:t>
            </a:fld>
            <a:endParaRPr lang="en-US"/>
          </a:p>
        </p:txBody>
      </p:sp>
    </p:spTree>
    <p:extLst>
      <p:ext uri="{BB962C8B-B14F-4D97-AF65-F5344CB8AC3E}">
        <p14:creationId xmlns:p14="http://schemas.microsoft.com/office/powerpoint/2010/main" val="15977949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311F-00BA-5D41-B3AC-7E7DCE31E6A5}"/>
              </a:ext>
            </a:extLst>
          </p:cNvPr>
          <p:cNvSpPr>
            <a:spLocks noGrp="1"/>
          </p:cNvSpPr>
          <p:nvPr>
            <p:ph type="title"/>
          </p:nvPr>
        </p:nvSpPr>
        <p:spPr/>
        <p:txBody>
          <a:bodyPr>
            <a:normAutofit fontScale="90000"/>
          </a:bodyPr>
          <a:lstStyle/>
          <a:p>
            <a:r>
              <a:rPr lang="en-US" b="1" dirty="0"/>
              <a:t>Matching in Mentoring Relationships</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17ECE698-B245-A144-9C12-C56B13D14F12}"/>
              </a:ext>
            </a:extLst>
          </p:cNvPr>
          <p:cNvSpPr>
            <a:spLocks noGrp="1"/>
          </p:cNvSpPr>
          <p:nvPr>
            <p:ph idx="1"/>
          </p:nvPr>
        </p:nvSpPr>
        <p:spPr>
          <a:xfrm>
            <a:off x="5118447" y="803186"/>
            <a:ext cx="6281873" cy="5734774"/>
          </a:xfrm>
        </p:spPr>
        <p:txBody>
          <a:bodyPr anchor="t">
            <a:normAutofit fontScale="92500"/>
          </a:bodyPr>
          <a:lstStyle/>
          <a:p>
            <a:r>
              <a:rPr lang="en-US" sz="2400" dirty="0"/>
              <a:t>Degree of eagerness to have a mentoring relationship.</a:t>
            </a:r>
          </a:p>
          <a:p>
            <a:r>
              <a:rPr lang="en-US" sz="2400" dirty="0"/>
              <a:t>Similarity in personal styles: gregarious, animated, spontaneous, vs. low-key, retiring, reflective. </a:t>
            </a:r>
          </a:p>
          <a:p>
            <a:r>
              <a:rPr lang="en-US" sz="2400" dirty="0"/>
              <a:t>Similarity of expected officiating assignments, or events and responsibilities. </a:t>
            </a:r>
          </a:p>
          <a:p>
            <a:r>
              <a:rPr lang="en-US" sz="2400" dirty="0"/>
              <a:t>Similarity in preference for nurture vs. autonomy when establishing expectations for support </a:t>
            </a:r>
          </a:p>
          <a:p>
            <a:r>
              <a:rPr lang="en-US" sz="2400" dirty="0"/>
              <a:t>Similar original background in Officiating, common professional area or interests. </a:t>
            </a:r>
          </a:p>
          <a:p>
            <a:endParaRPr lang="en-US" dirty="0"/>
          </a:p>
        </p:txBody>
      </p:sp>
      <p:sp>
        <p:nvSpPr>
          <p:cNvPr id="4" name="Slide Number Placeholder 3">
            <a:extLst>
              <a:ext uri="{FF2B5EF4-FFF2-40B4-BE49-F238E27FC236}">
                <a16:creationId xmlns:a16="http://schemas.microsoft.com/office/drawing/2014/main" id="{0F1B3E25-6025-D944-9DEB-47E095452955}"/>
              </a:ext>
            </a:extLst>
          </p:cNvPr>
          <p:cNvSpPr>
            <a:spLocks noGrp="1"/>
          </p:cNvSpPr>
          <p:nvPr>
            <p:ph type="sldNum" sz="quarter" idx="12"/>
          </p:nvPr>
        </p:nvSpPr>
        <p:spPr/>
        <p:txBody>
          <a:bodyPr/>
          <a:lstStyle/>
          <a:p>
            <a:fld id="{1267485E-2600-B14D-9C9B-573DBF3B3522}" type="slidenum">
              <a:rPr lang="en-US" smtClean="0"/>
              <a:t>109</a:t>
            </a:fld>
            <a:endParaRPr lang="en-US"/>
          </a:p>
        </p:txBody>
      </p:sp>
    </p:spTree>
    <p:extLst>
      <p:ext uri="{BB962C8B-B14F-4D97-AF65-F5344CB8AC3E}">
        <p14:creationId xmlns:p14="http://schemas.microsoft.com/office/powerpoint/2010/main" val="339435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0DFE-00EB-3E41-8841-403C2DCF9032}"/>
              </a:ext>
            </a:extLst>
          </p:cNvPr>
          <p:cNvSpPr>
            <a:spLocks noGrp="1"/>
          </p:cNvSpPr>
          <p:nvPr>
            <p:ph type="title"/>
          </p:nvPr>
        </p:nvSpPr>
        <p:spPr/>
        <p:txBody>
          <a:bodyPr>
            <a:normAutofit fontScale="90000"/>
          </a:bodyPr>
          <a:lstStyle/>
          <a:p>
            <a:r>
              <a:rPr lang="en-US" sz="3200" b="1" dirty="0"/>
              <a:t>Certification Chair or Designated Association JOP Chair</a:t>
            </a:r>
            <a:br>
              <a:rPr lang="en-US" sz="3200" b="1" dirty="0"/>
            </a:br>
            <a:r>
              <a:rPr lang="en-US" sz="3200" b="1" dirty="0"/>
              <a:t> Responsibilities</a:t>
            </a:r>
          </a:p>
        </p:txBody>
      </p:sp>
      <p:sp>
        <p:nvSpPr>
          <p:cNvPr id="3" name="Content Placeholder 2">
            <a:extLst>
              <a:ext uri="{FF2B5EF4-FFF2-40B4-BE49-F238E27FC236}">
                <a16:creationId xmlns:a16="http://schemas.microsoft.com/office/drawing/2014/main" id="{2792203A-C3D7-134C-A25D-3E22E71ED89B}"/>
              </a:ext>
            </a:extLst>
          </p:cNvPr>
          <p:cNvSpPr>
            <a:spLocks noGrp="1"/>
          </p:cNvSpPr>
          <p:nvPr>
            <p:ph idx="1"/>
          </p:nvPr>
        </p:nvSpPr>
        <p:spPr>
          <a:xfrm>
            <a:off x="5118447" y="757646"/>
            <a:ext cx="6281873" cy="5294162"/>
          </a:xfrm>
        </p:spPr>
        <p:txBody>
          <a:bodyPr>
            <a:normAutofit/>
          </a:bodyPr>
          <a:lstStyle/>
          <a:p>
            <a:r>
              <a:rPr lang="en-US" dirty="0"/>
              <a:t>9. Link/Assign new officials with mentors. More information contained in the Training Session PPT.</a:t>
            </a:r>
          </a:p>
          <a:p>
            <a:r>
              <a:rPr lang="en-US" dirty="0"/>
              <a:t>10. Periodically evaluate the success of each mentoring situation. The Program Co-Chairs will work with the Regional Supervisors to develop a viable tool for this action to proceed.</a:t>
            </a:r>
          </a:p>
          <a:p>
            <a:r>
              <a:rPr lang="en-US" dirty="0"/>
              <a:t>11. Develop and update a master list of mentors and new officials in your Region /Association and forward them to the program co-chairs.</a:t>
            </a:r>
          </a:p>
          <a:p>
            <a:r>
              <a:rPr lang="en-US" dirty="0"/>
              <a:t>12. Provide constructive criticisms (ways to improve and strengthen) regarding the New Official Mentoring Program to the program co-chairs. </a:t>
            </a:r>
          </a:p>
          <a:p>
            <a:r>
              <a:rPr lang="en-US" dirty="0"/>
              <a:t>13. Assist in the implementation of change in future mentoring programs. </a:t>
            </a:r>
          </a:p>
          <a:p>
            <a:endParaRPr lang="en-US" dirty="0"/>
          </a:p>
        </p:txBody>
      </p:sp>
      <p:sp>
        <p:nvSpPr>
          <p:cNvPr id="4" name="Slide Number Placeholder 3">
            <a:extLst>
              <a:ext uri="{FF2B5EF4-FFF2-40B4-BE49-F238E27FC236}">
                <a16:creationId xmlns:a16="http://schemas.microsoft.com/office/drawing/2014/main" id="{B995D36F-E59B-3044-B163-09268B650942}"/>
              </a:ext>
            </a:extLst>
          </p:cNvPr>
          <p:cNvSpPr>
            <a:spLocks noGrp="1"/>
          </p:cNvSpPr>
          <p:nvPr>
            <p:ph type="sldNum" sz="quarter" idx="12"/>
          </p:nvPr>
        </p:nvSpPr>
        <p:spPr/>
        <p:txBody>
          <a:bodyPr/>
          <a:lstStyle/>
          <a:p>
            <a:fld id="{1267485E-2600-B14D-9C9B-573DBF3B3522}" type="slidenum">
              <a:rPr lang="en-US" smtClean="0"/>
              <a:t>11</a:t>
            </a:fld>
            <a:endParaRPr lang="en-US"/>
          </a:p>
        </p:txBody>
      </p:sp>
    </p:spTree>
    <p:extLst>
      <p:ext uri="{BB962C8B-B14F-4D97-AF65-F5344CB8AC3E}">
        <p14:creationId xmlns:p14="http://schemas.microsoft.com/office/powerpoint/2010/main" val="30307993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145F-1089-DE47-9B60-B9EF722174B9}"/>
              </a:ext>
            </a:extLst>
          </p:cNvPr>
          <p:cNvSpPr>
            <a:spLocks noGrp="1"/>
          </p:cNvSpPr>
          <p:nvPr>
            <p:ph type="title"/>
          </p:nvPr>
        </p:nvSpPr>
        <p:spPr/>
        <p:txBody>
          <a:bodyPr>
            <a:normAutofit fontScale="90000"/>
          </a:bodyPr>
          <a:lstStyle/>
          <a:p>
            <a:r>
              <a:rPr lang="en-US" b="1" dirty="0"/>
              <a:t>Matching in Mentoring Relationships</a:t>
            </a:r>
            <a:br>
              <a:rPr lang="en-US" b="1" dirty="0"/>
            </a:br>
            <a:r>
              <a:rPr lang="en-US" b="1" dirty="0"/>
              <a:t>3</a:t>
            </a:r>
            <a:endParaRPr lang="en-US" dirty="0"/>
          </a:p>
        </p:txBody>
      </p:sp>
      <p:sp>
        <p:nvSpPr>
          <p:cNvPr id="3" name="Content Placeholder 2">
            <a:extLst>
              <a:ext uri="{FF2B5EF4-FFF2-40B4-BE49-F238E27FC236}">
                <a16:creationId xmlns:a16="http://schemas.microsoft.com/office/drawing/2014/main" id="{F6071BCF-8BC4-7E45-8AED-DD4E4CD6F05E}"/>
              </a:ext>
            </a:extLst>
          </p:cNvPr>
          <p:cNvSpPr>
            <a:spLocks noGrp="1"/>
          </p:cNvSpPr>
          <p:nvPr>
            <p:ph idx="1"/>
          </p:nvPr>
        </p:nvSpPr>
        <p:spPr>
          <a:xfrm>
            <a:off x="5118447" y="498764"/>
            <a:ext cx="6281873" cy="6234546"/>
          </a:xfrm>
        </p:spPr>
        <p:txBody>
          <a:bodyPr anchor="t">
            <a:normAutofit lnSpcReduction="10000"/>
          </a:bodyPr>
          <a:lstStyle/>
          <a:p>
            <a:r>
              <a:rPr lang="en-US" sz="2000" b="1" dirty="0"/>
              <a:t>What if choice is not an option? </a:t>
            </a:r>
          </a:p>
          <a:p>
            <a:r>
              <a:rPr lang="en-US" sz="2000" dirty="0"/>
              <a:t>Most professionals view the term "professional" to mean, among other things, that one is able to rise above personal considerations, differences or desires when providing service to those who need one's professional help or expertise. </a:t>
            </a:r>
          </a:p>
          <a:p>
            <a:r>
              <a:rPr lang="en-US" sz="2000" dirty="0"/>
              <a:t>Thus, among professionals, any match in a mentoring relationship should be productive. </a:t>
            </a:r>
          </a:p>
          <a:p>
            <a:r>
              <a:rPr lang="en-US" sz="2000" dirty="0"/>
              <a:t>While some freedom of choice is desirable if choice is possible in mentoring relationships, many situations do not offer this opportunity. </a:t>
            </a:r>
          </a:p>
          <a:p>
            <a:r>
              <a:rPr lang="en-US" sz="2000" i="1" dirty="0"/>
              <a:t>Where mentors are not free to choose the recipient of their mentoring, they might expect--with preparation or training for the role--to be equally as effective as mentors who choose their </a:t>
            </a:r>
            <a:r>
              <a:rPr lang="en-US" sz="2000" i="1" dirty="0" err="1"/>
              <a:t>protégés</a:t>
            </a:r>
            <a:r>
              <a:rPr lang="en-US" sz="2000" i="1" dirty="0"/>
              <a:t> but who have no preparation for this role. </a:t>
            </a:r>
          </a:p>
          <a:p>
            <a:endParaRPr lang="en-US" dirty="0"/>
          </a:p>
        </p:txBody>
      </p:sp>
      <p:sp>
        <p:nvSpPr>
          <p:cNvPr id="4" name="Slide Number Placeholder 3">
            <a:extLst>
              <a:ext uri="{FF2B5EF4-FFF2-40B4-BE49-F238E27FC236}">
                <a16:creationId xmlns:a16="http://schemas.microsoft.com/office/drawing/2014/main" id="{8F829DB8-E456-FB4E-A29F-AFFC92CF7A38}"/>
              </a:ext>
            </a:extLst>
          </p:cNvPr>
          <p:cNvSpPr>
            <a:spLocks noGrp="1"/>
          </p:cNvSpPr>
          <p:nvPr>
            <p:ph type="sldNum" sz="quarter" idx="12"/>
          </p:nvPr>
        </p:nvSpPr>
        <p:spPr/>
        <p:txBody>
          <a:bodyPr/>
          <a:lstStyle/>
          <a:p>
            <a:fld id="{1267485E-2600-B14D-9C9B-573DBF3B3522}" type="slidenum">
              <a:rPr lang="en-US" smtClean="0"/>
              <a:t>110</a:t>
            </a:fld>
            <a:endParaRPr lang="en-US"/>
          </a:p>
        </p:txBody>
      </p:sp>
    </p:spTree>
    <p:extLst>
      <p:ext uri="{BB962C8B-B14F-4D97-AF65-F5344CB8AC3E}">
        <p14:creationId xmlns:p14="http://schemas.microsoft.com/office/powerpoint/2010/main" val="24116133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4C03-9BFC-3145-BBB4-DDB265924E8A}"/>
              </a:ext>
            </a:extLst>
          </p:cNvPr>
          <p:cNvSpPr>
            <a:spLocks noGrp="1"/>
          </p:cNvSpPr>
          <p:nvPr>
            <p:ph type="title"/>
          </p:nvPr>
        </p:nvSpPr>
        <p:spPr/>
        <p:txBody>
          <a:bodyPr/>
          <a:lstStyle/>
          <a:p>
            <a:r>
              <a:rPr lang="en-US" b="1" dirty="0"/>
              <a:t>Ways of Mentoring Stage 3 </a:t>
            </a:r>
          </a:p>
        </p:txBody>
      </p:sp>
      <p:sp>
        <p:nvSpPr>
          <p:cNvPr id="3" name="Content Placeholder 2">
            <a:extLst>
              <a:ext uri="{FF2B5EF4-FFF2-40B4-BE49-F238E27FC236}">
                <a16:creationId xmlns:a16="http://schemas.microsoft.com/office/drawing/2014/main" id="{15A561D0-1581-9E4A-81EF-9DC64CE40731}"/>
              </a:ext>
            </a:extLst>
          </p:cNvPr>
          <p:cNvSpPr>
            <a:spLocks noGrp="1"/>
          </p:cNvSpPr>
          <p:nvPr>
            <p:ph idx="1"/>
          </p:nvPr>
        </p:nvSpPr>
        <p:spPr>
          <a:xfrm>
            <a:off x="5102407" y="480060"/>
            <a:ext cx="6281873" cy="6054814"/>
          </a:xfrm>
        </p:spPr>
        <p:txBody>
          <a:bodyPr anchor="t">
            <a:noAutofit/>
          </a:bodyPr>
          <a:lstStyle/>
          <a:p>
            <a:r>
              <a:rPr lang="en-US" sz="2000" i="1" dirty="0"/>
              <a:t>Every mentor has a specific body of professional knowledge and skill to share. (Discipline Mentors).</a:t>
            </a:r>
          </a:p>
          <a:p>
            <a:r>
              <a:rPr lang="en-US" sz="2000" dirty="0"/>
              <a:t>To illustrate, in the teaching profession a part of this pedagogical knowledge is referred to as "content." </a:t>
            </a:r>
          </a:p>
          <a:p>
            <a:r>
              <a:rPr lang="en-US" sz="2000" dirty="0"/>
              <a:t>The content or subject matter to be taught to the participants--for example, judging the Race Walk-- must be transformed from the rule book level to a form that is appropriate for the readiness level of each individual JOP participant.</a:t>
            </a:r>
          </a:p>
          <a:p>
            <a:r>
              <a:rPr lang="en-US" sz="2000" dirty="0"/>
              <a:t> In other words, the subject matter must be repackaged to fit the students' maturational, developmental or age/grade level, and the range of previous experiences the students are likely to have had.</a:t>
            </a:r>
          </a:p>
        </p:txBody>
      </p:sp>
      <p:sp>
        <p:nvSpPr>
          <p:cNvPr id="4" name="Slide Number Placeholder 3">
            <a:extLst>
              <a:ext uri="{FF2B5EF4-FFF2-40B4-BE49-F238E27FC236}">
                <a16:creationId xmlns:a16="http://schemas.microsoft.com/office/drawing/2014/main" id="{14557040-DF2E-6649-B79A-7C7A54CEED52}"/>
              </a:ext>
            </a:extLst>
          </p:cNvPr>
          <p:cNvSpPr>
            <a:spLocks noGrp="1"/>
          </p:cNvSpPr>
          <p:nvPr>
            <p:ph type="sldNum" sz="quarter" idx="12"/>
          </p:nvPr>
        </p:nvSpPr>
        <p:spPr/>
        <p:txBody>
          <a:bodyPr/>
          <a:lstStyle/>
          <a:p>
            <a:fld id="{1267485E-2600-B14D-9C9B-573DBF3B3522}" type="slidenum">
              <a:rPr lang="en-US" smtClean="0"/>
              <a:t>111</a:t>
            </a:fld>
            <a:endParaRPr lang="en-US"/>
          </a:p>
        </p:txBody>
      </p:sp>
    </p:spTree>
    <p:extLst>
      <p:ext uri="{BB962C8B-B14F-4D97-AF65-F5344CB8AC3E}">
        <p14:creationId xmlns:p14="http://schemas.microsoft.com/office/powerpoint/2010/main" val="22294934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3D0C-C1D6-6749-8298-5FC46C618DF9}"/>
              </a:ext>
            </a:extLst>
          </p:cNvPr>
          <p:cNvSpPr>
            <a:spLocks noGrp="1"/>
          </p:cNvSpPr>
          <p:nvPr>
            <p:ph type="title"/>
          </p:nvPr>
        </p:nvSpPr>
        <p:spPr/>
        <p:txBody>
          <a:bodyPr/>
          <a:lstStyle/>
          <a:p>
            <a:r>
              <a:rPr lang="en-US" b="1" dirty="0"/>
              <a:t>Ways of Mentoring Stage 3 </a:t>
            </a:r>
            <a:endParaRPr lang="en-US" dirty="0"/>
          </a:p>
        </p:txBody>
      </p:sp>
      <p:sp>
        <p:nvSpPr>
          <p:cNvPr id="3" name="Content Placeholder 2">
            <a:extLst>
              <a:ext uri="{FF2B5EF4-FFF2-40B4-BE49-F238E27FC236}">
                <a16:creationId xmlns:a16="http://schemas.microsoft.com/office/drawing/2014/main" id="{D569D314-9231-3A48-947C-E601F034DF7E}"/>
              </a:ext>
            </a:extLst>
          </p:cNvPr>
          <p:cNvSpPr>
            <a:spLocks noGrp="1"/>
          </p:cNvSpPr>
          <p:nvPr>
            <p:ph idx="1"/>
          </p:nvPr>
        </p:nvSpPr>
        <p:spPr>
          <a:xfrm>
            <a:off x="5102407" y="891321"/>
            <a:ext cx="6281873" cy="5734774"/>
          </a:xfrm>
        </p:spPr>
        <p:txBody>
          <a:bodyPr anchor="t">
            <a:normAutofit/>
          </a:bodyPr>
          <a:lstStyle/>
          <a:p>
            <a:r>
              <a:rPr lang="en-US" sz="2000" dirty="0"/>
              <a:t>Experienced mentors develop a sense of how well an individual, or various groups of students, will understand specific subject matter when the content is presented at different levels of complexity. </a:t>
            </a:r>
          </a:p>
          <a:p>
            <a:r>
              <a:rPr lang="en-US" sz="2000" dirty="0"/>
              <a:t>They are able to "repackage" the content to fit different needs. Similarly, mentors use a variety of teaching methods, each adopted to achieve a specific outcome. </a:t>
            </a:r>
          </a:p>
          <a:p>
            <a:r>
              <a:rPr lang="en-US" sz="2000" i="1" dirty="0"/>
              <a:t>Every profession has its own content or body of knowledge in the field and the variety of methods practiced when professionals utilize their knowledge in service to others. </a:t>
            </a:r>
          </a:p>
          <a:p>
            <a:pPr marL="0" indent="0">
              <a:buNone/>
            </a:pPr>
            <a:r>
              <a:rPr lang="en-US" sz="2000" b="1" i="1" dirty="0"/>
              <a:t> </a:t>
            </a:r>
            <a:endParaRPr lang="en-US" sz="2000" i="1" dirty="0"/>
          </a:p>
          <a:p>
            <a:endParaRPr lang="en-US" dirty="0"/>
          </a:p>
        </p:txBody>
      </p:sp>
      <p:sp>
        <p:nvSpPr>
          <p:cNvPr id="4" name="Slide Number Placeholder 3">
            <a:extLst>
              <a:ext uri="{FF2B5EF4-FFF2-40B4-BE49-F238E27FC236}">
                <a16:creationId xmlns:a16="http://schemas.microsoft.com/office/drawing/2014/main" id="{16D2564D-FF22-0944-ABF8-6353F92F3D2D}"/>
              </a:ext>
            </a:extLst>
          </p:cNvPr>
          <p:cNvSpPr>
            <a:spLocks noGrp="1"/>
          </p:cNvSpPr>
          <p:nvPr>
            <p:ph type="sldNum" sz="quarter" idx="12"/>
          </p:nvPr>
        </p:nvSpPr>
        <p:spPr/>
        <p:txBody>
          <a:bodyPr/>
          <a:lstStyle/>
          <a:p>
            <a:fld id="{1267485E-2600-B14D-9C9B-573DBF3B3522}" type="slidenum">
              <a:rPr lang="en-US" smtClean="0"/>
              <a:t>112</a:t>
            </a:fld>
            <a:endParaRPr lang="en-US"/>
          </a:p>
        </p:txBody>
      </p:sp>
    </p:spTree>
    <p:extLst>
      <p:ext uri="{BB962C8B-B14F-4D97-AF65-F5344CB8AC3E}">
        <p14:creationId xmlns:p14="http://schemas.microsoft.com/office/powerpoint/2010/main" val="42292831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6894-FD27-BC4F-A640-A6896595CCAD}"/>
              </a:ext>
            </a:extLst>
          </p:cNvPr>
          <p:cNvSpPr>
            <a:spLocks noGrp="1"/>
          </p:cNvSpPr>
          <p:nvPr>
            <p:ph type="title"/>
          </p:nvPr>
        </p:nvSpPr>
        <p:spPr/>
        <p:txBody>
          <a:bodyPr>
            <a:normAutofit fontScale="90000"/>
          </a:bodyPr>
          <a:lstStyle/>
          <a:p>
            <a:r>
              <a:rPr lang="en-US" b="1" dirty="0"/>
              <a:t>Strategies for Sharing Expertise on Planning</a:t>
            </a:r>
            <a:br>
              <a:rPr lang="en-US" b="1" dirty="0"/>
            </a:br>
            <a:r>
              <a:rPr lang="en-US" b="1" dirty="0"/>
              <a:t>1</a:t>
            </a:r>
          </a:p>
        </p:txBody>
      </p:sp>
      <p:sp>
        <p:nvSpPr>
          <p:cNvPr id="3" name="Content Placeholder 2">
            <a:extLst>
              <a:ext uri="{FF2B5EF4-FFF2-40B4-BE49-F238E27FC236}">
                <a16:creationId xmlns:a16="http://schemas.microsoft.com/office/drawing/2014/main" id="{DCFC071E-6020-B146-97BB-2270EF8418C7}"/>
              </a:ext>
            </a:extLst>
          </p:cNvPr>
          <p:cNvSpPr>
            <a:spLocks noGrp="1"/>
          </p:cNvSpPr>
          <p:nvPr>
            <p:ph idx="1"/>
          </p:nvPr>
        </p:nvSpPr>
        <p:spPr>
          <a:xfrm>
            <a:off x="5118447" y="803186"/>
            <a:ext cx="6611098" cy="6054814"/>
          </a:xfrm>
        </p:spPr>
        <p:txBody>
          <a:bodyPr anchor="t">
            <a:normAutofit/>
          </a:bodyPr>
          <a:lstStyle/>
          <a:p>
            <a:pPr marL="0" indent="0">
              <a:buNone/>
            </a:pPr>
            <a:r>
              <a:rPr lang="en-US" b="1" dirty="0"/>
              <a:t>Please see Session Handout – Suggestions for Sharing Expertise on Planning.  Onsite activity in Clinic Session.</a:t>
            </a:r>
          </a:p>
          <a:p>
            <a:pPr lvl="0"/>
            <a:r>
              <a:rPr lang="en-US" dirty="0"/>
              <a:t>Find out how you can be the most helpful in the area of planning/preparing for an event. </a:t>
            </a:r>
          </a:p>
          <a:p>
            <a:pPr lvl="0"/>
            <a:r>
              <a:rPr lang="en-US" dirty="0"/>
              <a:t>Team up during the orientation or initial training period or before and schedule regular times to meet for discussion and planning sessions.  </a:t>
            </a:r>
          </a:p>
          <a:p>
            <a:pPr lvl="0"/>
            <a:r>
              <a:rPr lang="en-US" dirty="0"/>
              <a:t>Discuss goals for the year or season and objectives for level of knowledge.  </a:t>
            </a:r>
          </a:p>
          <a:p>
            <a:pPr lvl="0"/>
            <a:r>
              <a:rPr lang="en-US" dirty="0"/>
              <a:t>Describe various officiating climates and environments at events that you have observed or created and how these variations worked out.  </a:t>
            </a:r>
          </a:p>
          <a:p>
            <a:pPr lvl="0"/>
            <a:r>
              <a:rPr lang="en-US" dirty="0"/>
              <a:t>Review the expectations of the officiating level and events being worked on and discuss how they can be woven into the mentoring plan. </a:t>
            </a:r>
          </a:p>
          <a:p>
            <a:endParaRPr lang="en-US" dirty="0"/>
          </a:p>
        </p:txBody>
      </p:sp>
      <p:sp>
        <p:nvSpPr>
          <p:cNvPr id="4" name="Slide Number Placeholder 3">
            <a:extLst>
              <a:ext uri="{FF2B5EF4-FFF2-40B4-BE49-F238E27FC236}">
                <a16:creationId xmlns:a16="http://schemas.microsoft.com/office/drawing/2014/main" id="{965ED787-B23C-3E4C-8C7E-8B8A1D7D8786}"/>
              </a:ext>
            </a:extLst>
          </p:cNvPr>
          <p:cNvSpPr>
            <a:spLocks noGrp="1"/>
          </p:cNvSpPr>
          <p:nvPr>
            <p:ph type="sldNum" sz="quarter" idx="12"/>
          </p:nvPr>
        </p:nvSpPr>
        <p:spPr/>
        <p:txBody>
          <a:bodyPr/>
          <a:lstStyle/>
          <a:p>
            <a:fld id="{1267485E-2600-B14D-9C9B-573DBF3B3522}" type="slidenum">
              <a:rPr lang="en-US" smtClean="0"/>
              <a:t>113</a:t>
            </a:fld>
            <a:endParaRPr lang="en-US"/>
          </a:p>
        </p:txBody>
      </p:sp>
    </p:spTree>
    <p:extLst>
      <p:ext uri="{BB962C8B-B14F-4D97-AF65-F5344CB8AC3E}">
        <p14:creationId xmlns:p14="http://schemas.microsoft.com/office/powerpoint/2010/main" val="19777772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410F-DC46-404D-BDAF-002842670655}"/>
              </a:ext>
            </a:extLst>
          </p:cNvPr>
          <p:cNvSpPr>
            <a:spLocks noGrp="1"/>
          </p:cNvSpPr>
          <p:nvPr>
            <p:ph type="title"/>
          </p:nvPr>
        </p:nvSpPr>
        <p:spPr/>
        <p:txBody>
          <a:bodyPr>
            <a:normAutofit fontScale="90000"/>
          </a:bodyPr>
          <a:lstStyle/>
          <a:p>
            <a:r>
              <a:rPr lang="en-US" b="1" dirty="0"/>
              <a:t>Strategies for Sharing Expertise on Planning</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00DDDD96-31E2-8E49-856D-76A9B44D91FF}"/>
              </a:ext>
            </a:extLst>
          </p:cNvPr>
          <p:cNvSpPr>
            <a:spLocks noGrp="1"/>
          </p:cNvSpPr>
          <p:nvPr>
            <p:ph idx="1"/>
          </p:nvPr>
        </p:nvSpPr>
        <p:spPr>
          <a:xfrm>
            <a:off x="5118447" y="803186"/>
            <a:ext cx="6281873" cy="6054814"/>
          </a:xfrm>
        </p:spPr>
        <p:txBody>
          <a:bodyPr anchor="t"/>
          <a:lstStyle/>
          <a:p>
            <a:pPr lvl="0"/>
            <a:r>
              <a:rPr lang="en-US" sz="2000" dirty="0"/>
              <a:t>Share catalogs, articles, and monographs, for events of interest and how to order any instructional materials, rulebooks or officiating equipment. </a:t>
            </a:r>
          </a:p>
          <a:p>
            <a:pPr lvl="0"/>
            <a:r>
              <a:rPr lang="en-US" sz="2000" dirty="0"/>
              <a:t>Show how you organize your schedule for the year, the seasons, the week and the day for each event of interest. </a:t>
            </a:r>
          </a:p>
          <a:p>
            <a:pPr lvl="0"/>
            <a:r>
              <a:rPr lang="en-US" sz="2000" dirty="0"/>
              <a:t>Share your ideas about planning for contingencies at a venue.  </a:t>
            </a:r>
          </a:p>
          <a:p>
            <a:pPr lvl="0"/>
            <a:r>
              <a:rPr lang="en-US" sz="2000" dirty="0"/>
              <a:t>Talk about how and where to anticipate officials or athletes' errors and misconceptions. </a:t>
            </a:r>
          </a:p>
          <a:p>
            <a:pPr lvl="0"/>
            <a:r>
              <a:rPr lang="en-US" sz="2000" dirty="0"/>
              <a:t>Describe the labor saving steps you use in preparing and instruction to athletes that pay off later in reduced workload, problems or protests. </a:t>
            </a:r>
          </a:p>
          <a:p>
            <a:endParaRPr lang="en-US" dirty="0"/>
          </a:p>
        </p:txBody>
      </p:sp>
      <p:sp>
        <p:nvSpPr>
          <p:cNvPr id="4" name="Slide Number Placeholder 3">
            <a:extLst>
              <a:ext uri="{FF2B5EF4-FFF2-40B4-BE49-F238E27FC236}">
                <a16:creationId xmlns:a16="http://schemas.microsoft.com/office/drawing/2014/main" id="{249074F6-4457-F248-9BFB-DF107047F9EA}"/>
              </a:ext>
            </a:extLst>
          </p:cNvPr>
          <p:cNvSpPr>
            <a:spLocks noGrp="1"/>
          </p:cNvSpPr>
          <p:nvPr>
            <p:ph type="sldNum" sz="quarter" idx="12"/>
          </p:nvPr>
        </p:nvSpPr>
        <p:spPr/>
        <p:txBody>
          <a:bodyPr/>
          <a:lstStyle/>
          <a:p>
            <a:fld id="{1267485E-2600-B14D-9C9B-573DBF3B3522}" type="slidenum">
              <a:rPr lang="en-US" smtClean="0"/>
              <a:t>114</a:t>
            </a:fld>
            <a:endParaRPr lang="en-US"/>
          </a:p>
        </p:txBody>
      </p:sp>
    </p:spTree>
    <p:extLst>
      <p:ext uri="{BB962C8B-B14F-4D97-AF65-F5344CB8AC3E}">
        <p14:creationId xmlns:p14="http://schemas.microsoft.com/office/powerpoint/2010/main" val="22701366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A48B-D6AF-F24F-AA43-60F39F1402A5}"/>
              </a:ext>
            </a:extLst>
          </p:cNvPr>
          <p:cNvSpPr>
            <a:spLocks noGrp="1"/>
          </p:cNvSpPr>
          <p:nvPr>
            <p:ph type="title"/>
          </p:nvPr>
        </p:nvSpPr>
        <p:spPr/>
        <p:txBody>
          <a:bodyPr>
            <a:normAutofit fontScale="90000"/>
          </a:bodyPr>
          <a:lstStyle/>
          <a:p>
            <a:r>
              <a:rPr lang="en-US" b="1" dirty="0"/>
              <a:t>Strategies for Sharing Expertise on Planning</a:t>
            </a:r>
            <a:br>
              <a:rPr lang="en-US" b="1" dirty="0"/>
            </a:br>
            <a:r>
              <a:rPr lang="en-US" b="1" dirty="0"/>
              <a:t>3</a:t>
            </a:r>
            <a:endParaRPr lang="en-US" dirty="0"/>
          </a:p>
        </p:txBody>
      </p:sp>
      <p:sp>
        <p:nvSpPr>
          <p:cNvPr id="3" name="Content Placeholder 2">
            <a:extLst>
              <a:ext uri="{FF2B5EF4-FFF2-40B4-BE49-F238E27FC236}">
                <a16:creationId xmlns:a16="http://schemas.microsoft.com/office/drawing/2014/main" id="{8ED48CC9-0588-534A-B63A-E151739D60CC}"/>
              </a:ext>
            </a:extLst>
          </p:cNvPr>
          <p:cNvSpPr>
            <a:spLocks noGrp="1"/>
          </p:cNvSpPr>
          <p:nvPr>
            <p:ph idx="1"/>
          </p:nvPr>
        </p:nvSpPr>
        <p:spPr>
          <a:xfrm>
            <a:off x="5102407" y="64800"/>
            <a:ext cx="6281873" cy="7026692"/>
          </a:xfrm>
        </p:spPr>
        <p:txBody>
          <a:bodyPr anchor="t">
            <a:normAutofit fontScale="92500" lnSpcReduction="20000"/>
          </a:bodyPr>
          <a:lstStyle/>
          <a:p>
            <a:pPr lvl="0"/>
            <a:r>
              <a:rPr lang="en-US" sz="2200" dirty="0"/>
              <a:t>Talk about the patterns of athletes' physical, social and skills development in your events; and demonstrate your understanding and valuing of differences among the various officiating skills and duties in their events. </a:t>
            </a:r>
          </a:p>
          <a:p>
            <a:pPr lvl="0"/>
            <a:r>
              <a:rPr lang="en-US" sz="2200" dirty="0"/>
              <a:t>Describe alternative strategies that are successful for learning where athletes or officials have diverse or conflicting needs. </a:t>
            </a:r>
          </a:p>
          <a:p>
            <a:pPr lvl="0"/>
            <a:r>
              <a:rPr lang="en-US" sz="2200" dirty="0"/>
              <a:t>Collaborate on a special unit of instruction or a project. </a:t>
            </a:r>
          </a:p>
          <a:p>
            <a:pPr lvl="0"/>
            <a:r>
              <a:rPr lang="en-US" sz="2200" dirty="0"/>
              <a:t>Work together to assign officials to best positions based on their skill levels and your needs as head of the event. </a:t>
            </a:r>
          </a:p>
          <a:p>
            <a:pPr lvl="0"/>
            <a:r>
              <a:rPr lang="en-US" sz="2200" dirty="0"/>
              <a:t>Share shortcuts, officiating monographs or outlines, assignment sheets, instructions for athletes and officials that have worked well for you. </a:t>
            </a:r>
          </a:p>
          <a:p>
            <a:pPr lvl="0"/>
            <a:r>
              <a:rPr lang="en-US" sz="2200" dirty="0"/>
              <a:t>Offer to share your contacts, websites or computer software or show where such information can be found.</a:t>
            </a:r>
          </a:p>
          <a:p>
            <a:endParaRPr lang="en-US" dirty="0"/>
          </a:p>
        </p:txBody>
      </p:sp>
      <p:sp>
        <p:nvSpPr>
          <p:cNvPr id="4" name="Slide Number Placeholder 3">
            <a:extLst>
              <a:ext uri="{FF2B5EF4-FFF2-40B4-BE49-F238E27FC236}">
                <a16:creationId xmlns:a16="http://schemas.microsoft.com/office/drawing/2014/main" id="{165B9946-CB3D-5F49-B066-D0FF748D85C1}"/>
              </a:ext>
            </a:extLst>
          </p:cNvPr>
          <p:cNvSpPr>
            <a:spLocks noGrp="1"/>
          </p:cNvSpPr>
          <p:nvPr>
            <p:ph type="sldNum" sz="quarter" idx="12"/>
          </p:nvPr>
        </p:nvSpPr>
        <p:spPr/>
        <p:txBody>
          <a:bodyPr/>
          <a:lstStyle/>
          <a:p>
            <a:fld id="{1267485E-2600-B14D-9C9B-573DBF3B3522}" type="slidenum">
              <a:rPr lang="en-US" smtClean="0"/>
              <a:t>115</a:t>
            </a:fld>
            <a:endParaRPr lang="en-US"/>
          </a:p>
        </p:txBody>
      </p:sp>
    </p:spTree>
    <p:extLst>
      <p:ext uri="{BB962C8B-B14F-4D97-AF65-F5344CB8AC3E}">
        <p14:creationId xmlns:p14="http://schemas.microsoft.com/office/powerpoint/2010/main" val="7063038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CA2A-F0D8-6A43-9CA2-3BF2148AF55E}"/>
              </a:ext>
            </a:extLst>
          </p:cNvPr>
          <p:cNvSpPr>
            <a:spLocks noGrp="1"/>
          </p:cNvSpPr>
          <p:nvPr>
            <p:ph type="title"/>
          </p:nvPr>
        </p:nvSpPr>
        <p:spPr/>
        <p:txBody>
          <a:bodyPr>
            <a:normAutofit fontScale="90000"/>
          </a:bodyPr>
          <a:lstStyle/>
          <a:p>
            <a:r>
              <a:rPr lang="en-US" b="1" dirty="0"/>
              <a:t>Strategies for Sharing Expertise on Officiating</a:t>
            </a:r>
            <a:br>
              <a:rPr lang="en-US" b="1" dirty="0"/>
            </a:br>
            <a:r>
              <a:rPr lang="en-US" b="1" dirty="0"/>
              <a:t>1</a:t>
            </a:r>
          </a:p>
        </p:txBody>
      </p:sp>
      <p:sp>
        <p:nvSpPr>
          <p:cNvPr id="3" name="Content Placeholder 2">
            <a:extLst>
              <a:ext uri="{FF2B5EF4-FFF2-40B4-BE49-F238E27FC236}">
                <a16:creationId xmlns:a16="http://schemas.microsoft.com/office/drawing/2014/main" id="{1EA1C9D6-504D-554D-AD3B-38F2EE5CDC18}"/>
              </a:ext>
            </a:extLst>
          </p:cNvPr>
          <p:cNvSpPr>
            <a:spLocks noGrp="1"/>
          </p:cNvSpPr>
          <p:nvPr>
            <p:ph idx="1"/>
          </p:nvPr>
        </p:nvSpPr>
        <p:spPr>
          <a:xfrm>
            <a:off x="5102407" y="593505"/>
            <a:ext cx="6281873" cy="5944455"/>
          </a:xfrm>
        </p:spPr>
        <p:txBody>
          <a:bodyPr anchor="t">
            <a:normAutofit/>
          </a:bodyPr>
          <a:lstStyle/>
          <a:p>
            <a:pPr marL="0" indent="0">
              <a:buNone/>
            </a:pPr>
            <a:r>
              <a:rPr lang="en-US" sz="2000" b="1" dirty="0"/>
              <a:t>Please see Session Handout - Suggestions for Sharing Expertise on Officiating.  Onsite Clinic</a:t>
            </a:r>
            <a:endParaRPr lang="en-US" sz="2000" dirty="0"/>
          </a:p>
          <a:p>
            <a:pPr lvl="0"/>
            <a:r>
              <a:rPr lang="en-US" sz="2000" dirty="0"/>
              <a:t>Structure times at noon or the end of the meet to share reactions to the day's events or problems, explaining the alternatives and why the particular alternative was chosen or should have been chosen. Provide opportunities for the mentee to talk about any officiating concerns and to ask questions. </a:t>
            </a:r>
          </a:p>
          <a:p>
            <a:pPr lvl="0"/>
            <a:r>
              <a:rPr lang="en-US" sz="2000" dirty="0"/>
              <a:t>Listen with interest when he or she talks about when giving instructions or explaining a call and if asked, offer your own reaction or analysis and support.  </a:t>
            </a:r>
          </a:p>
          <a:p>
            <a:pPr lvl="0"/>
            <a:r>
              <a:rPr lang="en-US" sz="2000" dirty="0"/>
              <a:t>Be willing to share information about your own officiating successes and failures, if appropriate.  </a:t>
            </a:r>
          </a:p>
        </p:txBody>
      </p:sp>
      <p:sp>
        <p:nvSpPr>
          <p:cNvPr id="4" name="Slide Number Placeholder 3">
            <a:extLst>
              <a:ext uri="{FF2B5EF4-FFF2-40B4-BE49-F238E27FC236}">
                <a16:creationId xmlns:a16="http://schemas.microsoft.com/office/drawing/2014/main" id="{43EAB3E9-DFDF-4146-968E-8F572C37C9DC}"/>
              </a:ext>
            </a:extLst>
          </p:cNvPr>
          <p:cNvSpPr>
            <a:spLocks noGrp="1"/>
          </p:cNvSpPr>
          <p:nvPr>
            <p:ph type="sldNum" sz="quarter" idx="12"/>
          </p:nvPr>
        </p:nvSpPr>
        <p:spPr/>
        <p:txBody>
          <a:bodyPr/>
          <a:lstStyle/>
          <a:p>
            <a:fld id="{1267485E-2600-B14D-9C9B-573DBF3B3522}" type="slidenum">
              <a:rPr lang="en-US" smtClean="0"/>
              <a:t>116</a:t>
            </a:fld>
            <a:endParaRPr lang="en-US"/>
          </a:p>
        </p:txBody>
      </p:sp>
    </p:spTree>
    <p:extLst>
      <p:ext uri="{BB962C8B-B14F-4D97-AF65-F5344CB8AC3E}">
        <p14:creationId xmlns:p14="http://schemas.microsoft.com/office/powerpoint/2010/main" val="15619617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91B3-9698-7C4B-89BD-137D6685370E}"/>
              </a:ext>
            </a:extLst>
          </p:cNvPr>
          <p:cNvSpPr>
            <a:spLocks noGrp="1"/>
          </p:cNvSpPr>
          <p:nvPr>
            <p:ph type="title"/>
          </p:nvPr>
        </p:nvSpPr>
        <p:spPr/>
        <p:txBody>
          <a:bodyPr>
            <a:normAutofit fontScale="90000"/>
          </a:bodyPr>
          <a:lstStyle/>
          <a:p>
            <a:r>
              <a:rPr lang="en-US" b="1" dirty="0"/>
              <a:t>Strategies for Sharing Expertise on Officiating</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E3217DF3-2A10-FC4E-864F-4122D33C0E45}"/>
              </a:ext>
            </a:extLst>
          </p:cNvPr>
          <p:cNvSpPr>
            <a:spLocks noGrp="1"/>
          </p:cNvSpPr>
          <p:nvPr>
            <p:ph idx="1"/>
          </p:nvPr>
        </p:nvSpPr>
        <p:spPr>
          <a:xfrm>
            <a:off x="5021496" y="480060"/>
            <a:ext cx="6281873" cy="5248622"/>
          </a:xfrm>
        </p:spPr>
        <p:txBody>
          <a:bodyPr anchor="t">
            <a:noAutofit/>
          </a:bodyPr>
          <a:lstStyle/>
          <a:p>
            <a:r>
              <a:rPr lang="en-US" sz="2400" dirty="0"/>
              <a:t>Volunteer to receive an evening or early morning phone call in an emergency.  </a:t>
            </a:r>
          </a:p>
          <a:p>
            <a:pPr lvl="0"/>
            <a:r>
              <a:rPr lang="en-US" sz="2400" dirty="0"/>
              <a:t>Talk about timing, pacing and sequencing in athlete instructions, particularly concepts that are difficult for the mentee to master or grasp.  (Older age JOP)</a:t>
            </a:r>
          </a:p>
          <a:p>
            <a:pPr lvl="0"/>
            <a:r>
              <a:rPr lang="en-US" sz="2400" dirty="0"/>
              <a:t>Offer to demonstrate techniques or forms live. </a:t>
            </a:r>
          </a:p>
          <a:p>
            <a:pPr lvl="0"/>
            <a:r>
              <a:rPr lang="en-US" sz="2400" dirty="0"/>
              <a:t>Discuss several kinds of athlete instruction that work best with various levels of athletes; explain the rationale for using each of the various approaches.  </a:t>
            </a:r>
          </a:p>
        </p:txBody>
      </p:sp>
      <p:sp>
        <p:nvSpPr>
          <p:cNvPr id="4" name="Slide Number Placeholder 3">
            <a:extLst>
              <a:ext uri="{FF2B5EF4-FFF2-40B4-BE49-F238E27FC236}">
                <a16:creationId xmlns:a16="http://schemas.microsoft.com/office/drawing/2014/main" id="{10DA0D68-2BF9-4D4B-9750-DDED2274489F}"/>
              </a:ext>
            </a:extLst>
          </p:cNvPr>
          <p:cNvSpPr>
            <a:spLocks noGrp="1"/>
          </p:cNvSpPr>
          <p:nvPr>
            <p:ph type="sldNum" sz="quarter" idx="12"/>
          </p:nvPr>
        </p:nvSpPr>
        <p:spPr/>
        <p:txBody>
          <a:bodyPr/>
          <a:lstStyle/>
          <a:p>
            <a:fld id="{1267485E-2600-B14D-9C9B-573DBF3B3522}" type="slidenum">
              <a:rPr lang="en-US" smtClean="0"/>
              <a:t>117</a:t>
            </a:fld>
            <a:endParaRPr lang="en-US"/>
          </a:p>
        </p:txBody>
      </p:sp>
    </p:spTree>
    <p:extLst>
      <p:ext uri="{BB962C8B-B14F-4D97-AF65-F5344CB8AC3E}">
        <p14:creationId xmlns:p14="http://schemas.microsoft.com/office/powerpoint/2010/main" val="15058291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A793-07DF-4444-B51B-698AEBB07087}"/>
              </a:ext>
            </a:extLst>
          </p:cNvPr>
          <p:cNvSpPr>
            <a:spLocks noGrp="1"/>
          </p:cNvSpPr>
          <p:nvPr>
            <p:ph type="title"/>
          </p:nvPr>
        </p:nvSpPr>
        <p:spPr/>
        <p:txBody>
          <a:bodyPr>
            <a:normAutofit fontScale="90000"/>
          </a:bodyPr>
          <a:lstStyle/>
          <a:p>
            <a:r>
              <a:rPr lang="en-US" b="1" dirty="0"/>
              <a:t>Strategies for Sharing Expertise on Officiating</a:t>
            </a:r>
            <a:br>
              <a:rPr lang="en-US" b="1" dirty="0"/>
            </a:br>
            <a:r>
              <a:rPr lang="en-US" b="1" dirty="0"/>
              <a:t>3</a:t>
            </a:r>
            <a:endParaRPr lang="en-US" dirty="0"/>
          </a:p>
        </p:txBody>
      </p:sp>
      <p:sp>
        <p:nvSpPr>
          <p:cNvPr id="3" name="Content Placeholder 2">
            <a:extLst>
              <a:ext uri="{FF2B5EF4-FFF2-40B4-BE49-F238E27FC236}">
                <a16:creationId xmlns:a16="http://schemas.microsoft.com/office/drawing/2014/main" id="{DC0B3CB1-042F-5945-BBAD-FF970C28B6D0}"/>
              </a:ext>
            </a:extLst>
          </p:cNvPr>
          <p:cNvSpPr>
            <a:spLocks noGrp="1"/>
          </p:cNvSpPr>
          <p:nvPr>
            <p:ph idx="1"/>
          </p:nvPr>
        </p:nvSpPr>
        <p:spPr>
          <a:xfrm>
            <a:off x="5102407" y="539181"/>
            <a:ext cx="6281873" cy="5849862"/>
          </a:xfrm>
        </p:spPr>
        <p:txBody>
          <a:bodyPr anchor="t">
            <a:normAutofit fontScale="92500" lnSpcReduction="10000"/>
          </a:bodyPr>
          <a:lstStyle/>
          <a:p>
            <a:pPr lvl="0"/>
            <a:r>
              <a:rPr lang="en-US" sz="2400" dirty="0"/>
              <a:t>Describe strategies you use to increase athletes' attention, motivation or participation. </a:t>
            </a:r>
          </a:p>
          <a:p>
            <a:pPr lvl="0"/>
            <a:r>
              <a:rPr lang="en-US" sz="2400" dirty="0"/>
              <a:t>Talk about "brick walls" and "roadblocks" that particular groups or all athletes encounter, and share your strategies for helping them students move forward.  </a:t>
            </a:r>
          </a:p>
          <a:p>
            <a:pPr lvl="0"/>
            <a:r>
              <a:rPr lang="en-US" sz="2400" b="1" dirty="0"/>
              <a:t>Offer to prepare to videotape (on your phone) lessons or formal classes and offer to give feedback if he or she has any questions. Post pictures in </a:t>
            </a:r>
            <a:r>
              <a:rPr lang="en-US" sz="2400" b="1" dirty="0" err="1"/>
              <a:t>SnapChat</a:t>
            </a:r>
            <a:r>
              <a:rPr lang="en-US" sz="2400" b="1" dirty="0"/>
              <a:t> ask the JOP first). </a:t>
            </a:r>
          </a:p>
          <a:p>
            <a:r>
              <a:rPr lang="en-US" sz="2400" dirty="0"/>
              <a:t>Brainstorm a wide range of solutions that might be fitting for common problems.  </a:t>
            </a:r>
          </a:p>
          <a:p>
            <a:pPr lvl="0"/>
            <a:endParaRPr lang="en-US" sz="2400" dirty="0"/>
          </a:p>
          <a:p>
            <a:endParaRPr lang="en-US" dirty="0"/>
          </a:p>
        </p:txBody>
      </p:sp>
      <p:sp>
        <p:nvSpPr>
          <p:cNvPr id="4" name="Slide Number Placeholder 3">
            <a:extLst>
              <a:ext uri="{FF2B5EF4-FFF2-40B4-BE49-F238E27FC236}">
                <a16:creationId xmlns:a16="http://schemas.microsoft.com/office/drawing/2014/main" id="{D217D8B0-715D-3643-9188-FB235DDFD0FA}"/>
              </a:ext>
            </a:extLst>
          </p:cNvPr>
          <p:cNvSpPr>
            <a:spLocks noGrp="1"/>
          </p:cNvSpPr>
          <p:nvPr>
            <p:ph type="sldNum" sz="quarter" idx="12"/>
          </p:nvPr>
        </p:nvSpPr>
        <p:spPr/>
        <p:txBody>
          <a:bodyPr/>
          <a:lstStyle/>
          <a:p>
            <a:fld id="{1267485E-2600-B14D-9C9B-573DBF3B3522}" type="slidenum">
              <a:rPr lang="en-US" smtClean="0"/>
              <a:t>118</a:t>
            </a:fld>
            <a:endParaRPr lang="en-US"/>
          </a:p>
        </p:txBody>
      </p:sp>
    </p:spTree>
    <p:extLst>
      <p:ext uri="{BB962C8B-B14F-4D97-AF65-F5344CB8AC3E}">
        <p14:creationId xmlns:p14="http://schemas.microsoft.com/office/powerpoint/2010/main" val="5998687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542B-BF51-354F-9BAA-8B2FF5145662}"/>
              </a:ext>
            </a:extLst>
          </p:cNvPr>
          <p:cNvSpPr>
            <a:spLocks noGrp="1"/>
          </p:cNvSpPr>
          <p:nvPr>
            <p:ph type="title"/>
          </p:nvPr>
        </p:nvSpPr>
        <p:spPr/>
        <p:txBody>
          <a:bodyPr anchor="t">
            <a:normAutofit fontScale="90000"/>
          </a:bodyPr>
          <a:lstStyle/>
          <a:p>
            <a:r>
              <a:rPr lang="en-US" b="1" dirty="0"/>
              <a:t>Strategies for Sharing Expertise on Event or Meet Management</a:t>
            </a:r>
            <a:br>
              <a:rPr lang="en-US" b="1" dirty="0"/>
            </a:br>
            <a:r>
              <a:rPr lang="en-US" b="1" dirty="0"/>
              <a:t>1</a:t>
            </a:r>
          </a:p>
        </p:txBody>
      </p:sp>
      <p:sp>
        <p:nvSpPr>
          <p:cNvPr id="3" name="Content Placeholder 2">
            <a:extLst>
              <a:ext uri="{FF2B5EF4-FFF2-40B4-BE49-F238E27FC236}">
                <a16:creationId xmlns:a16="http://schemas.microsoft.com/office/drawing/2014/main" id="{5A65E4F8-8813-974F-98D3-4B8A07F55FAA}"/>
              </a:ext>
            </a:extLst>
          </p:cNvPr>
          <p:cNvSpPr>
            <a:spLocks noGrp="1"/>
          </p:cNvSpPr>
          <p:nvPr>
            <p:ph idx="1"/>
          </p:nvPr>
        </p:nvSpPr>
        <p:spPr>
          <a:xfrm>
            <a:off x="5118447" y="803186"/>
            <a:ext cx="6281873" cy="5597614"/>
          </a:xfrm>
        </p:spPr>
        <p:txBody>
          <a:bodyPr anchor="t">
            <a:normAutofit/>
          </a:bodyPr>
          <a:lstStyle/>
          <a:p>
            <a:pPr marL="0" indent="0">
              <a:buNone/>
            </a:pPr>
            <a:r>
              <a:rPr lang="en-US" sz="2000" b="1" dirty="0"/>
              <a:t>Please see Session Handouts - Suggestions of Sharing Expertise on Meet Management. Onsite Clinic.</a:t>
            </a:r>
          </a:p>
          <a:p>
            <a:pPr lvl="0"/>
            <a:r>
              <a:rPr lang="en-US" sz="2000" dirty="0"/>
              <a:t>Take time to listen to concerns about meet or event management or operations.  </a:t>
            </a:r>
          </a:p>
          <a:p>
            <a:pPr lvl="0"/>
            <a:r>
              <a:rPr lang="en-US" sz="2000" dirty="0"/>
              <a:t>Ask what kinds of feedback on event management would be most useful.  </a:t>
            </a:r>
          </a:p>
          <a:p>
            <a:pPr lvl="0"/>
            <a:r>
              <a:rPr lang="en-US" sz="2000" dirty="0"/>
              <a:t>Discuss standards for venue management/Athlete decorum while on the field of play and share strategies for meeting those standards. </a:t>
            </a:r>
          </a:p>
          <a:p>
            <a:pPr lvl="0"/>
            <a:r>
              <a:rPr lang="en-US" sz="2000" dirty="0"/>
              <a:t>Talk about the importance of organizational routines and describe the routines that contribute most to event management.  </a:t>
            </a:r>
          </a:p>
          <a:p>
            <a:pPr marL="0" indent="0">
              <a:buNone/>
            </a:pPr>
            <a:endParaRPr lang="en-US" b="1" dirty="0"/>
          </a:p>
        </p:txBody>
      </p:sp>
      <p:sp>
        <p:nvSpPr>
          <p:cNvPr id="4" name="Slide Number Placeholder 3">
            <a:extLst>
              <a:ext uri="{FF2B5EF4-FFF2-40B4-BE49-F238E27FC236}">
                <a16:creationId xmlns:a16="http://schemas.microsoft.com/office/drawing/2014/main" id="{6B845D01-EEAD-1E47-8EB0-ACE27B5DE31F}"/>
              </a:ext>
            </a:extLst>
          </p:cNvPr>
          <p:cNvSpPr>
            <a:spLocks noGrp="1"/>
          </p:cNvSpPr>
          <p:nvPr>
            <p:ph type="sldNum" sz="quarter" idx="12"/>
          </p:nvPr>
        </p:nvSpPr>
        <p:spPr/>
        <p:txBody>
          <a:bodyPr/>
          <a:lstStyle/>
          <a:p>
            <a:fld id="{1267485E-2600-B14D-9C9B-573DBF3B3522}" type="slidenum">
              <a:rPr lang="en-US" smtClean="0"/>
              <a:t>119</a:t>
            </a:fld>
            <a:endParaRPr lang="en-US"/>
          </a:p>
        </p:txBody>
      </p:sp>
    </p:spTree>
    <p:extLst>
      <p:ext uri="{BB962C8B-B14F-4D97-AF65-F5344CB8AC3E}">
        <p14:creationId xmlns:p14="http://schemas.microsoft.com/office/powerpoint/2010/main" val="124164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2FE-0090-EC40-906E-1F8F5A3B4A94}"/>
              </a:ext>
            </a:extLst>
          </p:cNvPr>
          <p:cNvSpPr>
            <a:spLocks noGrp="1"/>
          </p:cNvSpPr>
          <p:nvPr>
            <p:ph type="title"/>
          </p:nvPr>
        </p:nvSpPr>
        <p:spPr/>
        <p:txBody>
          <a:bodyPr>
            <a:normAutofit/>
          </a:bodyPr>
          <a:lstStyle/>
          <a:p>
            <a:r>
              <a:rPr lang="en-US" sz="2900" b="1" dirty="0"/>
              <a:t>What the Certification Chairs are looking for when selecting Mentors</a:t>
            </a:r>
          </a:p>
        </p:txBody>
      </p:sp>
      <p:sp>
        <p:nvSpPr>
          <p:cNvPr id="3" name="Content Placeholder 2">
            <a:extLst>
              <a:ext uri="{FF2B5EF4-FFF2-40B4-BE49-F238E27FC236}">
                <a16:creationId xmlns:a16="http://schemas.microsoft.com/office/drawing/2014/main" id="{4FC14EEE-46C2-B144-B13D-CA93966340AD}"/>
              </a:ext>
            </a:extLst>
          </p:cNvPr>
          <p:cNvSpPr>
            <a:spLocks noGrp="1"/>
          </p:cNvSpPr>
          <p:nvPr>
            <p:ph idx="1"/>
          </p:nvPr>
        </p:nvSpPr>
        <p:spPr>
          <a:xfrm>
            <a:off x="5118447" y="803186"/>
            <a:ext cx="6281873" cy="5483314"/>
          </a:xfrm>
        </p:spPr>
        <p:txBody>
          <a:bodyPr anchor="t">
            <a:noAutofit/>
          </a:bodyPr>
          <a:lstStyle/>
          <a:p>
            <a:r>
              <a:rPr lang="en-US" sz="2000" b="1" dirty="0"/>
              <a:t>Effective mentors share a number of characteristics. </a:t>
            </a:r>
            <a:r>
              <a:rPr lang="en-US" sz="2000" dirty="0"/>
              <a:t>The profile sketched below is based on a synthesis of observations described by many mentors and authors. While any single mentor may not possess all of the characteristics, effective mentors have many of these qualities: </a:t>
            </a:r>
          </a:p>
          <a:p>
            <a:r>
              <a:rPr lang="en-US" sz="2000" b="1" dirty="0"/>
              <a:t>Knowledge of Their Field</a:t>
            </a:r>
            <a:r>
              <a:rPr lang="en-US" sz="2000" dirty="0"/>
              <a:t> </a:t>
            </a:r>
          </a:p>
          <a:p>
            <a:pPr lvl="0"/>
            <a:r>
              <a:rPr lang="en-US" sz="2000" dirty="0"/>
              <a:t>They are </a:t>
            </a:r>
            <a:r>
              <a:rPr lang="en-US" sz="2000" i="1" dirty="0"/>
              <a:t>considered by peers to be experts in their field. </a:t>
            </a:r>
          </a:p>
          <a:p>
            <a:pPr lvl="0"/>
            <a:r>
              <a:rPr lang="en-US" sz="2000" dirty="0"/>
              <a:t>They </a:t>
            </a:r>
            <a:r>
              <a:rPr lang="en-US" sz="2000" i="1" dirty="0"/>
              <a:t>set high standards for themselves</a:t>
            </a:r>
            <a:r>
              <a:rPr lang="en-US" sz="2000" dirty="0"/>
              <a:t>. </a:t>
            </a:r>
          </a:p>
          <a:p>
            <a:pPr lvl="0"/>
            <a:r>
              <a:rPr lang="en-US" sz="2000" dirty="0"/>
              <a:t>They </a:t>
            </a:r>
            <a:r>
              <a:rPr lang="en-US" sz="2000" i="1" dirty="0"/>
              <a:t>enjoy and are enthusiastic about their field</a:t>
            </a:r>
            <a:r>
              <a:rPr lang="en-US" sz="2000" dirty="0"/>
              <a:t>. </a:t>
            </a:r>
          </a:p>
          <a:p>
            <a:pPr lvl="0"/>
            <a:r>
              <a:rPr lang="en-US" sz="2000" dirty="0"/>
              <a:t>They </a:t>
            </a:r>
            <a:r>
              <a:rPr lang="en-US" sz="2000" i="1" dirty="0"/>
              <a:t>continue to update their background in their field.</a:t>
            </a:r>
          </a:p>
        </p:txBody>
      </p:sp>
      <p:sp>
        <p:nvSpPr>
          <p:cNvPr id="4" name="Slide Number Placeholder 3">
            <a:extLst>
              <a:ext uri="{FF2B5EF4-FFF2-40B4-BE49-F238E27FC236}">
                <a16:creationId xmlns:a16="http://schemas.microsoft.com/office/drawing/2014/main" id="{2EF365D4-EDB1-914C-B388-EB370AC06FC6}"/>
              </a:ext>
            </a:extLst>
          </p:cNvPr>
          <p:cNvSpPr>
            <a:spLocks noGrp="1"/>
          </p:cNvSpPr>
          <p:nvPr>
            <p:ph type="sldNum" sz="quarter" idx="12"/>
          </p:nvPr>
        </p:nvSpPr>
        <p:spPr/>
        <p:txBody>
          <a:bodyPr/>
          <a:lstStyle/>
          <a:p>
            <a:fld id="{1267485E-2600-B14D-9C9B-573DBF3B3522}" type="slidenum">
              <a:rPr lang="en-US" smtClean="0"/>
              <a:t>12</a:t>
            </a:fld>
            <a:endParaRPr lang="en-US"/>
          </a:p>
        </p:txBody>
      </p:sp>
    </p:spTree>
    <p:extLst>
      <p:ext uri="{BB962C8B-B14F-4D97-AF65-F5344CB8AC3E}">
        <p14:creationId xmlns:p14="http://schemas.microsoft.com/office/powerpoint/2010/main" val="29454178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A52-08B5-5440-AA32-540A6F0B9849}"/>
              </a:ext>
            </a:extLst>
          </p:cNvPr>
          <p:cNvSpPr>
            <a:spLocks noGrp="1"/>
          </p:cNvSpPr>
          <p:nvPr>
            <p:ph type="title"/>
          </p:nvPr>
        </p:nvSpPr>
        <p:spPr/>
        <p:txBody>
          <a:bodyPr>
            <a:normAutofit fontScale="90000"/>
          </a:bodyPr>
          <a:lstStyle/>
          <a:p>
            <a:r>
              <a:rPr lang="en-US" b="1" dirty="0"/>
              <a:t>Strategies for Sharing Expertise on Event or Meet Management</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F34C4D33-6609-8F45-A472-88C9D6B28669}"/>
              </a:ext>
            </a:extLst>
          </p:cNvPr>
          <p:cNvSpPr>
            <a:spLocks noGrp="1"/>
          </p:cNvSpPr>
          <p:nvPr>
            <p:ph idx="1"/>
          </p:nvPr>
        </p:nvSpPr>
        <p:spPr>
          <a:xfrm>
            <a:off x="5118447" y="803186"/>
            <a:ext cx="6281873" cy="5734774"/>
          </a:xfrm>
        </p:spPr>
        <p:txBody>
          <a:bodyPr anchor="t">
            <a:normAutofit lnSpcReduction="10000"/>
          </a:bodyPr>
          <a:lstStyle/>
          <a:p>
            <a:pPr lvl="0"/>
            <a:r>
              <a:rPr lang="en-US" sz="2400" dirty="0"/>
              <a:t>Describe ways to let athletes know you understand their needs and concerns, and demonstrate ways to link that knowledge with long-range and short-term planning. </a:t>
            </a:r>
          </a:p>
          <a:p>
            <a:pPr lvl="0"/>
            <a:r>
              <a:rPr lang="en-US" sz="2400" dirty="0"/>
              <a:t> Share examples of ways to enhance students' self-concepts. </a:t>
            </a:r>
          </a:p>
          <a:p>
            <a:pPr lvl="0"/>
            <a:r>
              <a:rPr lang="en-US" sz="2400" dirty="0"/>
              <a:t>Talk about the most difficult management problems you have encountered and various ways to address them. </a:t>
            </a:r>
          </a:p>
          <a:p>
            <a:pPr lvl="0"/>
            <a:r>
              <a:rPr lang="en-US" sz="2400" dirty="0"/>
              <a:t>Describe techniques you tried that didn't work and analyze why they didn't work.  </a:t>
            </a:r>
          </a:p>
          <a:p>
            <a:endParaRPr lang="en-US" dirty="0"/>
          </a:p>
        </p:txBody>
      </p:sp>
      <p:sp>
        <p:nvSpPr>
          <p:cNvPr id="4" name="Slide Number Placeholder 3">
            <a:extLst>
              <a:ext uri="{FF2B5EF4-FFF2-40B4-BE49-F238E27FC236}">
                <a16:creationId xmlns:a16="http://schemas.microsoft.com/office/drawing/2014/main" id="{DAC58A3B-A91A-114F-8D53-744A80C681EA}"/>
              </a:ext>
            </a:extLst>
          </p:cNvPr>
          <p:cNvSpPr>
            <a:spLocks noGrp="1"/>
          </p:cNvSpPr>
          <p:nvPr>
            <p:ph type="sldNum" sz="quarter" idx="12"/>
          </p:nvPr>
        </p:nvSpPr>
        <p:spPr/>
        <p:txBody>
          <a:bodyPr/>
          <a:lstStyle/>
          <a:p>
            <a:fld id="{1267485E-2600-B14D-9C9B-573DBF3B3522}" type="slidenum">
              <a:rPr lang="en-US" smtClean="0"/>
              <a:t>120</a:t>
            </a:fld>
            <a:endParaRPr lang="en-US"/>
          </a:p>
        </p:txBody>
      </p:sp>
    </p:spTree>
    <p:extLst>
      <p:ext uri="{BB962C8B-B14F-4D97-AF65-F5344CB8AC3E}">
        <p14:creationId xmlns:p14="http://schemas.microsoft.com/office/powerpoint/2010/main" val="3287588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3B9E-BC8B-A14A-B86B-047A6B7D874E}"/>
              </a:ext>
            </a:extLst>
          </p:cNvPr>
          <p:cNvSpPr>
            <a:spLocks noGrp="1"/>
          </p:cNvSpPr>
          <p:nvPr>
            <p:ph type="title"/>
          </p:nvPr>
        </p:nvSpPr>
        <p:spPr/>
        <p:txBody>
          <a:bodyPr>
            <a:normAutofit fontScale="90000"/>
          </a:bodyPr>
          <a:lstStyle/>
          <a:p>
            <a:r>
              <a:rPr lang="en-US" b="1" dirty="0"/>
              <a:t>Strategies for Sharing Expertise on Event or Meet Management</a:t>
            </a:r>
            <a:br>
              <a:rPr lang="en-US" b="1" dirty="0"/>
            </a:br>
            <a:r>
              <a:rPr lang="en-US" b="1" dirty="0"/>
              <a:t>3</a:t>
            </a:r>
            <a:endParaRPr lang="en-US" dirty="0"/>
          </a:p>
        </p:txBody>
      </p:sp>
      <p:sp>
        <p:nvSpPr>
          <p:cNvPr id="3" name="Content Placeholder 2">
            <a:extLst>
              <a:ext uri="{FF2B5EF4-FFF2-40B4-BE49-F238E27FC236}">
                <a16:creationId xmlns:a16="http://schemas.microsoft.com/office/drawing/2014/main" id="{B53A2431-E478-0A4A-B6C5-6F91A1514182}"/>
              </a:ext>
            </a:extLst>
          </p:cNvPr>
          <p:cNvSpPr>
            <a:spLocks noGrp="1"/>
          </p:cNvSpPr>
          <p:nvPr>
            <p:ph idx="1"/>
          </p:nvPr>
        </p:nvSpPr>
        <p:spPr>
          <a:xfrm>
            <a:off x="5118447" y="803186"/>
            <a:ext cx="6281873" cy="5734774"/>
          </a:xfrm>
        </p:spPr>
        <p:txBody>
          <a:bodyPr anchor="t">
            <a:normAutofit lnSpcReduction="10000"/>
          </a:bodyPr>
          <a:lstStyle/>
          <a:p>
            <a:pPr lvl="0"/>
            <a:r>
              <a:rPr lang="en-US" sz="2400" dirty="0"/>
              <a:t>Talk about standards of meet-wide conduct.  (Sportsmanship)</a:t>
            </a:r>
          </a:p>
          <a:p>
            <a:pPr lvl="0"/>
            <a:r>
              <a:rPr lang="en-US" sz="2400" dirty="0"/>
              <a:t>Demonstrate a wide range of meet management techniques--either live or on videotapes.  </a:t>
            </a:r>
          </a:p>
          <a:p>
            <a:pPr lvl="0"/>
            <a:r>
              <a:rPr lang="en-US" sz="2400" b="1" dirty="0"/>
              <a:t>Offer to analyze (as a colleague and peer) the videotape of a new official's performance in the area of event management, and be willing to share your own videotapes. </a:t>
            </a:r>
          </a:p>
          <a:p>
            <a:pPr lvl="0"/>
            <a:r>
              <a:rPr lang="en-US" sz="2400" dirty="0"/>
              <a:t>Share exemplary officiating books or workshop materials on event and meet management techniques. </a:t>
            </a:r>
          </a:p>
          <a:p>
            <a:endParaRPr lang="en-US" dirty="0"/>
          </a:p>
        </p:txBody>
      </p:sp>
      <p:sp>
        <p:nvSpPr>
          <p:cNvPr id="4" name="Slide Number Placeholder 3">
            <a:extLst>
              <a:ext uri="{FF2B5EF4-FFF2-40B4-BE49-F238E27FC236}">
                <a16:creationId xmlns:a16="http://schemas.microsoft.com/office/drawing/2014/main" id="{B7573A09-50C3-0A4B-BFFA-B55D93113850}"/>
              </a:ext>
            </a:extLst>
          </p:cNvPr>
          <p:cNvSpPr>
            <a:spLocks noGrp="1"/>
          </p:cNvSpPr>
          <p:nvPr>
            <p:ph type="sldNum" sz="quarter" idx="12"/>
          </p:nvPr>
        </p:nvSpPr>
        <p:spPr/>
        <p:txBody>
          <a:bodyPr/>
          <a:lstStyle/>
          <a:p>
            <a:fld id="{1267485E-2600-B14D-9C9B-573DBF3B3522}" type="slidenum">
              <a:rPr lang="en-US" smtClean="0"/>
              <a:t>121</a:t>
            </a:fld>
            <a:endParaRPr lang="en-US"/>
          </a:p>
        </p:txBody>
      </p:sp>
    </p:spTree>
    <p:extLst>
      <p:ext uri="{BB962C8B-B14F-4D97-AF65-F5344CB8AC3E}">
        <p14:creationId xmlns:p14="http://schemas.microsoft.com/office/powerpoint/2010/main" val="22608870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1A97-6138-E64F-9547-D222D055B246}"/>
              </a:ext>
            </a:extLst>
          </p:cNvPr>
          <p:cNvSpPr>
            <a:spLocks noGrp="1"/>
          </p:cNvSpPr>
          <p:nvPr>
            <p:ph type="title"/>
          </p:nvPr>
        </p:nvSpPr>
        <p:spPr/>
        <p:txBody>
          <a:bodyPr>
            <a:normAutofit fontScale="90000"/>
          </a:bodyPr>
          <a:lstStyle/>
          <a:p>
            <a:r>
              <a:rPr lang="en-US" b="1" dirty="0"/>
              <a:t>Strategies for Sharing Expertise on Evaluation</a:t>
            </a:r>
            <a:br>
              <a:rPr lang="en-US" b="1" dirty="0"/>
            </a:br>
            <a:r>
              <a:rPr lang="en-US" b="1" dirty="0"/>
              <a:t>1</a:t>
            </a:r>
            <a:endParaRPr lang="en-US" dirty="0"/>
          </a:p>
        </p:txBody>
      </p:sp>
      <p:sp>
        <p:nvSpPr>
          <p:cNvPr id="3" name="Content Placeholder 2">
            <a:extLst>
              <a:ext uri="{FF2B5EF4-FFF2-40B4-BE49-F238E27FC236}">
                <a16:creationId xmlns:a16="http://schemas.microsoft.com/office/drawing/2014/main" id="{5F953F59-3894-0647-828B-C6D09694122A}"/>
              </a:ext>
            </a:extLst>
          </p:cNvPr>
          <p:cNvSpPr>
            <a:spLocks noGrp="1"/>
          </p:cNvSpPr>
          <p:nvPr>
            <p:ph idx="1"/>
          </p:nvPr>
        </p:nvSpPr>
        <p:spPr>
          <a:xfrm>
            <a:off x="5074884" y="504069"/>
            <a:ext cx="6674160" cy="5849862"/>
          </a:xfrm>
        </p:spPr>
        <p:txBody>
          <a:bodyPr anchor="t">
            <a:normAutofit lnSpcReduction="10000"/>
          </a:bodyPr>
          <a:lstStyle/>
          <a:p>
            <a:pPr marL="0" indent="0">
              <a:buNone/>
            </a:pPr>
            <a:r>
              <a:rPr lang="en-US" sz="2000" b="1" dirty="0"/>
              <a:t>Please see Session Handout – Suggestions for Sharing Your Expertise on Evaluation. </a:t>
            </a:r>
          </a:p>
          <a:p>
            <a:pPr marL="0" indent="0">
              <a:buNone/>
            </a:pPr>
            <a:r>
              <a:rPr lang="en-US" sz="2000" b="1" dirty="0"/>
              <a:t>Onsite Clinic Activity</a:t>
            </a:r>
          </a:p>
          <a:p>
            <a:pPr lvl="0"/>
            <a:r>
              <a:rPr lang="en-US" sz="2000" dirty="0"/>
              <a:t>Listen to the mentee's concerns about evaluation and share ideas about the overall purposes of evaluation at the meet. </a:t>
            </a:r>
          </a:p>
          <a:p>
            <a:pPr lvl="0"/>
            <a:r>
              <a:rPr lang="en-US" sz="2000" dirty="0"/>
              <a:t>Talk about the variety of ways (formal and informal, verbal and nonverbal) that one can evaluate the official's learning and attitudes in specific subjects or at specific age group levels. </a:t>
            </a:r>
          </a:p>
          <a:p>
            <a:pPr lvl="0"/>
            <a:r>
              <a:rPr lang="en-US" sz="2000" dirty="0"/>
              <a:t>Share the program system for evaluation and record keeping, and describe other models that you know about. </a:t>
            </a:r>
          </a:p>
          <a:p>
            <a:pPr lvl="0"/>
            <a:r>
              <a:rPr lang="en-US" sz="2000" dirty="0"/>
              <a:t>Collaborate on the development of tests or reviews that might be used in identical or similar events. </a:t>
            </a:r>
          </a:p>
          <a:p>
            <a:pPr marL="0" indent="0">
              <a:buNone/>
            </a:pPr>
            <a:endParaRPr lang="en-US" dirty="0"/>
          </a:p>
        </p:txBody>
      </p:sp>
      <p:sp>
        <p:nvSpPr>
          <p:cNvPr id="4" name="Slide Number Placeholder 3">
            <a:extLst>
              <a:ext uri="{FF2B5EF4-FFF2-40B4-BE49-F238E27FC236}">
                <a16:creationId xmlns:a16="http://schemas.microsoft.com/office/drawing/2014/main" id="{8B0C30D9-0BF1-EF43-90A3-7606B867CA42}"/>
              </a:ext>
            </a:extLst>
          </p:cNvPr>
          <p:cNvSpPr>
            <a:spLocks noGrp="1"/>
          </p:cNvSpPr>
          <p:nvPr>
            <p:ph type="sldNum" sz="quarter" idx="12"/>
          </p:nvPr>
        </p:nvSpPr>
        <p:spPr/>
        <p:txBody>
          <a:bodyPr/>
          <a:lstStyle/>
          <a:p>
            <a:fld id="{1267485E-2600-B14D-9C9B-573DBF3B3522}" type="slidenum">
              <a:rPr lang="en-US" smtClean="0"/>
              <a:t>122</a:t>
            </a:fld>
            <a:endParaRPr lang="en-US"/>
          </a:p>
        </p:txBody>
      </p:sp>
    </p:spTree>
    <p:extLst>
      <p:ext uri="{BB962C8B-B14F-4D97-AF65-F5344CB8AC3E}">
        <p14:creationId xmlns:p14="http://schemas.microsoft.com/office/powerpoint/2010/main" val="40858496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2BBB-01C8-7B43-A16C-508638FE6C4A}"/>
              </a:ext>
            </a:extLst>
          </p:cNvPr>
          <p:cNvSpPr>
            <a:spLocks noGrp="1"/>
          </p:cNvSpPr>
          <p:nvPr>
            <p:ph type="title"/>
          </p:nvPr>
        </p:nvSpPr>
        <p:spPr/>
        <p:txBody>
          <a:bodyPr>
            <a:normAutofit fontScale="90000"/>
          </a:bodyPr>
          <a:lstStyle/>
          <a:p>
            <a:r>
              <a:rPr lang="en-US" b="1" dirty="0"/>
              <a:t>Strategies for Sharing Expertise on Evaluation</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DDE3468F-147D-784B-8E7C-E9A3D96DA239}"/>
              </a:ext>
            </a:extLst>
          </p:cNvPr>
          <p:cNvSpPr>
            <a:spLocks noGrp="1"/>
          </p:cNvSpPr>
          <p:nvPr>
            <p:ph idx="1"/>
          </p:nvPr>
        </p:nvSpPr>
        <p:spPr>
          <a:xfrm>
            <a:off x="5118447" y="815218"/>
            <a:ext cx="6281873" cy="5248622"/>
          </a:xfrm>
        </p:spPr>
        <p:txBody>
          <a:bodyPr anchor="t">
            <a:normAutofit fontScale="92500"/>
          </a:bodyPr>
          <a:lstStyle/>
          <a:p>
            <a:pPr lvl="0"/>
            <a:r>
              <a:rPr lang="en-US" sz="2400" dirty="0"/>
              <a:t>Offer to share a collection of tests or other evaluation measures you have developed. </a:t>
            </a:r>
          </a:p>
          <a:p>
            <a:pPr lvl="0"/>
            <a:r>
              <a:rPr lang="en-US" sz="2400" dirty="0"/>
              <a:t>Offer to give feedback on the mentee's evaluation instruments and their results.</a:t>
            </a:r>
          </a:p>
          <a:p>
            <a:pPr lvl="0"/>
            <a:r>
              <a:rPr lang="en-US" sz="2400" dirty="0"/>
              <a:t>Review the standardized test program used by the association or national, and talk about its role in relation to curriculum planning and evaluation of student learning in the field.</a:t>
            </a:r>
          </a:p>
          <a:p>
            <a:pPr lvl="0"/>
            <a:r>
              <a:rPr lang="en-US" sz="2400" dirty="0"/>
              <a:t>Describe various strategies to handle the expected paperwork associated with mentoring assignments.</a:t>
            </a:r>
          </a:p>
          <a:p>
            <a:pPr marL="0" indent="0">
              <a:buNone/>
            </a:pPr>
            <a:endParaRPr lang="en-US" dirty="0"/>
          </a:p>
        </p:txBody>
      </p:sp>
      <p:sp>
        <p:nvSpPr>
          <p:cNvPr id="4" name="Slide Number Placeholder 3">
            <a:extLst>
              <a:ext uri="{FF2B5EF4-FFF2-40B4-BE49-F238E27FC236}">
                <a16:creationId xmlns:a16="http://schemas.microsoft.com/office/drawing/2014/main" id="{F45DFD91-FA93-DB49-BCDA-12D25FC22105}"/>
              </a:ext>
            </a:extLst>
          </p:cNvPr>
          <p:cNvSpPr>
            <a:spLocks noGrp="1"/>
          </p:cNvSpPr>
          <p:nvPr>
            <p:ph type="sldNum" sz="quarter" idx="12"/>
          </p:nvPr>
        </p:nvSpPr>
        <p:spPr/>
        <p:txBody>
          <a:bodyPr/>
          <a:lstStyle/>
          <a:p>
            <a:fld id="{1267485E-2600-B14D-9C9B-573DBF3B3522}" type="slidenum">
              <a:rPr lang="en-US" smtClean="0"/>
              <a:t>123</a:t>
            </a:fld>
            <a:endParaRPr lang="en-US"/>
          </a:p>
        </p:txBody>
      </p:sp>
    </p:spTree>
    <p:extLst>
      <p:ext uri="{BB962C8B-B14F-4D97-AF65-F5344CB8AC3E}">
        <p14:creationId xmlns:p14="http://schemas.microsoft.com/office/powerpoint/2010/main" val="14163299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2F5A-07ED-414D-963F-1D05AAD3930C}"/>
              </a:ext>
            </a:extLst>
          </p:cNvPr>
          <p:cNvSpPr>
            <a:spLocks noGrp="1"/>
          </p:cNvSpPr>
          <p:nvPr>
            <p:ph type="title"/>
          </p:nvPr>
        </p:nvSpPr>
        <p:spPr/>
        <p:txBody>
          <a:bodyPr>
            <a:normAutofit fontScale="90000"/>
          </a:bodyPr>
          <a:lstStyle/>
          <a:p>
            <a:r>
              <a:rPr lang="en-US" b="1" dirty="0"/>
              <a:t>Strategies for Sharing Expertise on Evaluation</a:t>
            </a:r>
            <a:br>
              <a:rPr lang="en-US" b="1" dirty="0"/>
            </a:br>
            <a:r>
              <a:rPr lang="en-US" b="1" dirty="0"/>
              <a:t>3</a:t>
            </a:r>
            <a:endParaRPr lang="en-US" dirty="0"/>
          </a:p>
        </p:txBody>
      </p:sp>
      <p:sp>
        <p:nvSpPr>
          <p:cNvPr id="3" name="Content Placeholder 2">
            <a:extLst>
              <a:ext uri="{FF2B5EF4-FFF2-40B4-BE49-F238E27FC236}">
                <a16:creationId xmlns:a16="http://schemas.microsoft.com/office/drawing/2014/main" id="{78EB8A76-1BEB-8843-BF82-31365938D9CD}"/>
              </a:ext>
            </a:extLst>
          </p:cNvPr>
          <p:cNvSpPr>
            <a:spLocks noGrp="1"/>
          </p:cNvSpPr>
          <p:nvPr>
            <p:ph idx="1"/>
          </p:nvPr>
        </p:nvSpPr>
        <p:spPr/>
        <p:txBody>
          <a:bodyPr anchor="t"/>
          <a:lstStyle/>
          <a:p>
            <a:pPr lvl="0"/>
            <a:r>
              <a:rPr lang="en-US" sz="2400" dirty="0"/>
              <a:t>Explore various approaches for when and how to sharing evaluation results with officials, mentoring head and certification chair.</a:t>
            </a:r>
          </a:p>
          <a:p>
            <a:pPr lvl="0"/>
            <a:r>
              <a:rPr lang="en-US" sz="2400" dirty="0"/>
              <a:t>Discuss and compare various techniques for evaluation of one's own mentoring effectiveness.</a:t>
            </a:r>
          </a:p>
          <a:p>
            <a:pPr lvl="0"/>
            <a:r>
              <a:rPr lang="en-US" sz="2400" dirty="0"/>
              <a:t>Help the new official to prepare for the review and evaluation of his or her first year of officiating at the end of the season. </a:t>
            </a:r>
          </a:p>
          <a:p>
            <a:endParaRPr lang="en-US" dirty="0"/>
          </a:p>
        </p:txBody>
      </p:sp>
      <p:sp>
        <p:nvSpPr>
          <p:cNvPr id="4" name="Slide Number Placeholder 3">
            <a:extLst>
              <a:ext uri="{FF2B5EF4-FFF2-40B4-BE49-F238E27FC236}">
                <a16:creationId xmlns:a16="http://schemas.microsoft.com/office/drawing/2014/main" id="{99EF89F2-6044-DF49-9136-84F096327F5C}"/>
              </a:ext>
            </a:extLst>
          </p:cNvPr>
          <p:cNvSpPr>
            <a:spLocks noGrp="1"/>
          </p:cNvSpPr>
          <p:nvPr>
            <p:ph type="sldNum" sz="quarter" idx="12"/>
          </p:nvPr>
        </p:nvSpPr>
        <p:spPr/>
        <p:txBody>
          <a:bodyPr/>
          <a:lstStyle/>
          <a:p>
            <a:fld id="{1267485E-2600-B14D-9C9B-573DBF3B3522}" type="slidenum">
              <a:rPr lang="en-US" smtClean="0"/>
              <a:t>124</a:t>
            </a:fld>
            <a:endParaRPr lang="en-US"/>
          </a:p>
        </p:txBody>
      </p:sp>
    </p:spTree>
    <p:extLst>
      <p:ext uri="{BB962C8B-B14F-4D97-AF65-F5344CB8AC3E}">
        <p14:creationId xmlns:p14="http://schemas.microsoft.com/office/powerpoint/2010/main" val="5226317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C3F7-DF2A-2B4E-A206-FEDBAAB88155}"/>
              </a:ext>
            </a:extLst>
          </p:cNvPr>
          <p:cNvSpPr>
            <a:spLocks noGrp="1"/>
          </p:cNvSpPr>
          <p:nvPr>
            <p:ph type="title"/>
          </p:nvPr>
        </p:nvSpPr>
        <p:spPr/>
        <p:txBody>
          <a:bodyPr>
            <a:normAutofit fontScale="90000"/>
          </a:bodyPr>
          <a:lstStyle/>
          <a:p>
            <a:r>
              <a:rPr lang="en-US" b="1" dirty="0"/>
              <a:t>10 Great Strategies that Work for Mentors</a:t>
            </a:r>
          </a:p>
        </p:txBody>
      </p:sp>
      <p:sp>
        <p:nvSpPr>
          <p:cNvPr id="3" name="Content Placeholder 2">
            <a:extLst>
              <a:ext uri="{FF2B5EF4-FFF2-40B4-BE49-F238E27FC236}">
                <a16:creationId xmlns:a16="http://schemas.microsoft.com/office/drawing/2014/main" id="{1D624731-CA23-9F42-B605-CCAB5D03BE24}"/>
              </a:ext>
            </a:extLst>
          </p:cNvPr>
          <p:cNvSpPr>
            <a:spLocks noGrp="1"/>
          </p:cNvSpPr>
          <p:nvPr>
            <p:ph idx="1"/>
          </p:nvPr>
        </p:nvSpPr>
        <p:spPr>
          <a:xfrm>
            <a:off x="5118447" y="640081"/>
            <a:ext cx="6614207" cy="6044054"/>
          </a:xfrm>
        </p:spPr>
        <p:txBody>
          <a:bodyPr anchor="t">
            <a:normAutofit lnSpcReduction="10000"/>
          </a:bodyPr>
          <a:lstStyle/>
          <a:p>
            <a:r>
              <a:rPr lang="en-US" sz="2400" dirty="0"/>
              <a:t>Remain Objective.</a:t>
            </a:r>
          </a:p>
          <a:p>
            <a:r>
              <a:rPr lang="en-US" sz="2400" dirty="0"/>
              <a:t>Be honest with the new official.</a:t>
            </a:r>
          </a:p>
          <a:p>
            <a:r>
              <a:rPr lang="en-US" sz="2400" dirty="0"/>
              <a:t>Be a model to the new official.</a:t>
            </a:r>
          </a:p>
          <a:p>
            <a:r>
              <a:rPr lang="en-US" sz="2400" dirty="0"/>
              <a:t>Be deeply committed to the new official.</a:t>
            </a:r>
          </a:p>
          <a:p>
            <a:r>
              <a:rPr lang="en-US" sz="2400" dirty="0"/>
              <a:t>Be open and transparent.</a:t>
            </a:r>
          </a:p>
          <a:p>
            <a:r>
              <a:rPr lang="en-US" sz="2400" dirty="0"/>
              <a:t>Be a teacher to the new official.</a:t>
            </a:r>
          </a:p>
          <a:p>
            <a:r>
              <a:rPr lang="en-US" sz="2400" dirty="0"/>
              <a:t>Believe in the new officials’ potential.</a:t>
            </a:r>
          </a:p>
          <a:p>
            <a:r>
              <a:rPr lang="en-US" sz="2400" dirty="0"/>
              <a:t>Envision the new officials’ future.</a:t>
            </a:r>
          </a:p>
          <a:p>
            <a:r>
              <a:rPr lang="en-US" sz="2400" i="1" dirty="0"/>
              <a:t>You must be successful in the new officials’ eyes before they will listen to you. </a:t>
            </a:r>
          </a:p>
          <a:p>
            <a:r>
              <a:rPr lang="en-US" sz="2400" dirty="0"/>
              <a:t>Be teachable...model teachability. </a:t>
            </a:r>
          </a:p>
          <a:p>
            <a:endParaRPr lang="en-US" dirty="0"/>
          </a:p>
        </p:txBody>
      </p:sp>
      <p:sp>
        <p:nvSpPr>
          <p:cNvPr id="4" name="Slide Number Placeholder 3">
            <a:extLst>
              <a:ext uri="{FF2B5EF4-FFF2-40B4-BE49-F238E27FC236}">
                <a16:creationId xmlns:a16="http://schemas.microsoft.com/office/drawing/2014/main" id="{10251FA5-60EC-C34E-B448-AECBD36D2A89}"/>
              </a:ext>
            </a:extLst>
          </p:cNvPr>
          <p:cNvSpPr>
            <a:spLocks noGrp="1"/>
          </p:cNvSpPr>
          <p:nvPr>
            <p:ph type="sldNum" sz="quarter" idx="12"/>
          </p:nvPr>
        </p:nvSpPr>
        <p:spPr/>
        <p:txBody>
          <a:bodyPr/>
          <a:lstStyle/>
          <a:p>
            <a:fld id="{1267485E-2600-B14D-9C9B-573DBF3B3522}" type="slidenum">
              <a:rPr lang="en-US" smtClean="0"/>
              <a:t>125</a:t>
            </a:fld>
            <a:endParaRPr lang="en-US"/>
          </a:p>
        </p:txBody>
      </p:sp>
    </p:spTree>
    <p:extLst>
      <p:ext uri="{BB962C8B-B14F-4D97-AF65-F5344CB8AC3E}">
        <p14:creationId xmlns:p14="http://schemas.microsoft.com/office/powerpoint/2010/main" val="5311362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BD60-DB94-844B-9D33-67B8F0894DFD}"/>
              </a:ext>
            </a:extLst>
          </p:cNvPr>
          <p:cNvSpPr>
            <a:spLocks noGrp="1"/>
          </p:cNvSpPr>
          <p:nvPr>
            <p:ph type="title"/>
          </p:nvPr>
        </p:nvSpPr>
        <p:spPr/>
        <p:txBody>
          <a:bodyPr/>
          <a:lstStyle/>
          <a:p>
            <a:r>
              <a:rPr lang="en-US" b="1" dirty="0"/>
              <a:t>Communication- Support and Challenge</a:t>
            </a:r>
          </a:p>
        </p:txBody>
      </p:sp>
      <p:sp>
        <p:nvSpPr>
          <p:cNvPr id="3" name="Content Placeholder 2">
            <a:extLst>
              <a:ext uri="{FF2B5EF4-FFF2-40B4-BE49-F238E27FC236}">
                <a16:creationId xmlns:a16="http://schemas.microsoft.com/office/drawing/2014/main" id="{5629D5C5-D987-1F4D-81AE-65643B00C0FA}"/>
              </a:ext>
            </a:extLst>
          </p:cNvPr>
          <p:cNvSpPr>
            <a:spLocks noGrp="1"/>
          </p:cNvSpPr>
          <p:nvPr>
            <p:ph idx="1"/>
          </p:nvPr>
        </p:nvSpPr>
        <p:spPr/>
        <p:txBody>
          <a:bodyPr anchor="t"/>
          <a:lstStyle/>
          <a:p>
            <a:r>
              <a:rPr lang="en-US" sz="2400" dirty="0"/>
              <a:t>The effectiveness of verbal and nonverbal communication is high on the list of important factors that contribute to the success of mentoring relationships--and of all professional and personal relationships. </a:t>
            </a:r>
          </a:p>
          <a:p>
            <a:r>
              <a:rPr lang="en-US" sz="2400" dirty="0"/>
              <a:t>Mentors have a special responsibility for effective communication because they are a primary source of information, support and challenge to the recipients of their mentoring. </a:t>
            </a:r>
          </a:p>
          <a:p>
            <a:endParaRPr lang="en-US" dirty="0"/>
          </a:p>
        </p:txBody>
      </p:sp>
      <p:sp>
        <p:nvSpPr>
          <p:cNvPr id="4" name="Slide Number Placeholder 3">
            <a:extLst>
              <a:ext uri="{FF2B5EF4-FFF2-40B4-BE49-F238E27FC236}">
                <a16:creationId xmlns:a16="http://schemas.microsoft.com/office/drawing/2014/main" id="{7680BFDA-C233-AF44-93B8-17F9BD668D68}"/>
              </a:ext>
            </a:extLst>
          </p:cNvPr>
          <p:cNvSpPr>
            <a:spLocks noGrp="1"/>
          </p:cNvSpPr>
          <p:nvPr>
            <p:ph type="sldNum" sz="quarter" idx="12"/>
          </p:nvPr>
        </p:nvSpPr>
        <p:spPr/>
        <p:txBody>
          <a:bodyPr/>
          <a:lstStyle/>
          <a:p>
            <a:fld id="{1267485E-2600-B14D-9C9B-573DBF3B3522}" type="slidenum">
              <a:rPr lang="en-US" smtClean="0"/>
              <a:t>126</a:t>
            </a:fld>
            <a:endParaRPr lang="en-US"/>
          </a:p>
        </p:txBody>
      </p:sp>
    </p:spTree>
    <p:extLst>
      <p:ext uri="{BB962C8B-B14F-4D97-AF65-F5344CB8AC3E}">
        <p14:creationId xmlns:p14="http://schemas.microsoft.com/office/powerpoint/2010/main" val="8847231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CEEF-6D60-104F-A278-A9E02262E41F}"/>
              </a:ext>
            </a:extLst>
          </p:cNvPr>
          <p:cNvSpPr>
            <a:spLocks noGrp="1"/>
          </p:cNvSpPr>
          <p:nvPr>
            <p:ph type="title"/>
          </p:nvPr>
        </p:nvSpPr>
        <p:spPr/>
        <p:txBody>
          <a:bodyPr/>
          <a:lstStyle/>
          <a:p>
            <a:r>
              <a:rPr lang="en-US" b="1" dirty="0"/>
              <a:t>Communication- Support and Challenge -2</a:t>
            </a:r>
            <a:endParaRPr lang="en-US" dirty="0"/>
          </a:p>
        </p:txBody>
      </p:sp>
      <p:sp>
        <p:nvSpPr>
          <p:cNvPr id="3" name="Content Placeholder 2">
            <a:extLst>
              <a:ext uri="{FF2B5EF4-FFF2-40B4-BE49-F238E27FC236}">
                <a16:creationId xmlns:a16="http://schemas.microsoft.com/office/drawing/2014/main" id="{127B5E08-BA83-3244-9929-4FFFB1DA46C1}"/>
              </a:ext>
            </a:extLst>
          </p:cNvPr>
          <p:cNvSpPr>
            <a:spLocks noGrp="1"/>
          </p:cNvSpPr>
          <p:nvPr>
            <p:ph idx="1"/>
          </p:nvPr>
        </p:nvSpPr>
        <p:spPr>
          <a:xfrm>
            <a:off x="5102407" y="1194632"/>
            <a:ext cx="6281873" cy="5248622"/>
          </a:xfrm>
        </p:spPr>
        <p:txBody>
          <a:bodyPr anchor="t"/>
          <a:lstStyle/>
          <a:p>
            <a:r>
              <a:rPr lang="en-US" sz="2400" dirty="0"/>
              <a:t>The Officials Committee depend so much upon effective communication to accomplish its mission that it needs to frequently provide training in communication skills for its National and Master level members. </a:t>
            </a:r>
          </a:p>
          <a:p>
            <a:r>
              <a:rPr lang="en-US" sz="2400" dirty="0"/>
              <a:t>Such training may focus on the enhancement of specific communication skills or a wide variety of them. </a:t>
            </a:r>
          </a:p>
          <a:p>
            <a:endParaRPr lang="en-US" dirty="0"/>
          </a:p>
        </p:txBody>
      </p:sp>
      <p:sp>
        <p:nvSpPr>
          <p:cNvPr id="4" name="Slide Number Placeholder 3">
            <a:extLst>
              <a:ext uri="{FF2B5EF4-FFF2-40B4-BE49-F238E27FC236}">
                <a16:creationId xmlns:a16="http://schemas.microsoft.com/office/drawing/2014/main" id="{5C08CC05-C057-C94D-A8E8-BE8D791443FD}"/>
              </a:ext>
            </a:extLst>
          </p:cNvPr>
          <p:cNvSpPr>
            <a:spLocks noGrp="1"/>
          </p:cNvSpPr>
          <p:nvPr>
            <p:ph type="sldNum" sz="quarter" idx="12"/>
          </p:nvPr>
        </p:nvSpPr>
        <p:spPr/>
        <p:txBody>
          <a:bodyPr/>
          <a:lstStyle/>
          <a:p>
            <a:fld id="{1267485E-2600-B14D-9C9B-573DBF3B3522}" type="slidenum">
              <a:rPr lang="en-US" smtClean="0"/>
              <a:t>127</a:t>
            </a:fld>
            <a:endParaRPr lang="en-US"/>
          </a:p>
        </p:txBody>
      </p:sp>
    </p:spTree>
    <p:extLst>
      <p:ext uri="{BB962C8B-B14F-4D97-AF65-F5344CB8AC3E}">
        <p14:creationId xmlns:p14="http://schemas.microsoft.com/office/powerpoint/2010/main" val="16632115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7A2-18AA-EE49-B851-4D827E121EBC}"/>
              </a:ext>
            </a:extLst>
          </p:cNvPr>
          <p:cNvSpPr>
            <a:spLocks noGrp="1"/>
          </p:cNvSpPr>
          <p:nvPr>
            <p:ph type="title"/>
          </p:nvPr>
        </p:nvSpPr>
        <p:spPr/>
        <p:txBody>
          <a:bodyPr/>
          <a:lstStyle/>
          <a:p>
            <a:r>
              <a:rPr lang="en-US" b="1" dirty="0"/>
              <a:t>Communication- Support and Challenge -3</a:t>
            </a:r>
            <a:endParaRPr lang="en-US" dirty="0"/>
          </a:p>
        </p:txBody>
      </p:sp>
      <p:sp>
        <p:nvSpPr>
          <p:cNvPr id="3" name="Content Placeholder 2">
            <a:extLst>
              <a:ext uri="{FF2B5EF4-FFF2-40B4-BE49-F238E27FC236}">
                <a16:creationId xmlns:a16="http://schemas.microsoft.com/office/drawing/2014/main" id="{00934799-13E8-034F-9016-160E2F247DEF}"/>
              </a:ext>
            </a:extLst>
          </p:cNvPr>
          <p:cNvSpPr>
            <a:spLocks noGrp="1"/>
          </p:cNvSpPr>
          <p:nvPr>
            <p:ph idx="1"/>
          </p:nvPr>
        </p:nvSpPr>
        <p:spPr>
          <a:xfrm>
            <a:off x="5118447" y="803186"/>
            <a:ext cx="6638124" cy="6054814"/>
          </a:xfrm>
        </p:spPr>
        <p:txBody>
          <a:bodyPr anchor="t">
            <a:normAutofit fontScale="92500"/>
          </a:bodyPr>
          <a:lstStyle/>
          <a:p>
            <a:r>
              <a:rPr lang="en-US" sz="2400" dirty="0"/>
              <a:t>The essence of training is communication: of knowledge, of skills, of values, of attitudes and of expectations. </a:t>
            </a:r>
          </a:p>
          <a:p>
            <a:r>
              <a:rPr lang="en-US" sz="2400" dirty="0"/>
              <a:t>Thus, the quality of communication at and before meets affects all that happens in officiating and the achievement of their goals and objectives. </a:t>
            </a:r>
          </a:p>
          <a:p>
            <a:r>
              <a:rPr lang="en-US" sz="2400" dirty="0"/>
              <a:t>Everyone associated with officiating including new officials, event heads, referees, mentors, meet administrators, athletes, the Officials Committee, and the National Committee depend upon the clear expression of goals, objectives and points of view in order to engage in any cooperative activity. </a:t>
            </a:r>
          </a:p>
          <a:p>
            <a:endParaRPr lang="en-US" dirty="0"/>
          </a:p>
        </p:txBody>
      </p:sp>
      <p:sp>
        <p:nvSpPr>
          <p:cNvPr id="4" name="Slide Number Placeholder 3">
            <a:extLst>
              <a:ext uri="{FF2B5EF4-FFF2-40B4-BE49-F238E27FC236}">
                <a16:creationId xmlns:a16="http://schemas.microsoft.com/office/drawing/2014/main" id="{08C29825-128F-DB4D-835B-9D10469E522B}"/>
              </a:ext>
            </a:extLst>
          </p:cNvPr>
          <p:cNvSpPr>
            <a:spLocks noGrp="1"/>
          </p:cNvSpPr>
          <p:nvPr>
            <p:ph type="sldNum" sz="quarter" idx="12"/>
          </p:nvPr>
        </p:nvSpPr>
        <p:spPr/>
        <p:txBody>
          <a:bodyPr/>
          <a:lstStyle/>
          <a:p>
            <a:fld id="{1267485E-2600-B14D-9C9B-573DBF3B3522}" type="slidenum">
              <a:rPr lang="en-US" smtClean="0"/>
              <a:t>128</a:t>
            </a:fld>
            <a:endParaRPr lang="en-US"/>
          </a:p>
        </p:txBody>
      </p:sp>
    </p:spTree>
    <p:extLst>
      <p:ext uri="{BB962C8B-B14F-4D97-AF65-F5344CB8AC3E}">
        <p14:creationId xmlns:p14="http://schemas.microsoft.com/office/powerpoint/2010/main" val="36085932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0E1-6CE6-2F48-91F5-43D6B3FCD15D}"/>
              </a:ext>
            </a:extLst>
          </p:cNvPr>
          <p:cNvSpPr>
            <a:spLocks noGrp="1"/>
          </p:cNvSpPr>
          <p:nvPr>
            <p:ph type="title"/>
          </p:nvPr>
        </p:nvSpPr>
        <p:spPr/>
        <p:txBody>
          <a:bodyPr/>
          <a:lstStyle/>
          <a:p>
            <a:r>
              <a:rPr lang="en-US" b="1" dirty="0"/>
              <a:t>Importance of Communicating</a:t>
            </a:r>
          </a:p>
        </p:txBody>
      </p:sp>
      <p:sp>
        <p:nvSpPr>
          <p:cNvPr id="3" name="Content Placeholder 2">
            <a:extLst>
              <a:ext uri="{FF2B5EF4-FFF2-40B4-BE49-F238E27FC236}">
                <a16:creationId xmlns:a16="http://schemas.microsoft.com/office/drawing/2014/main" id="{2A8ADCBD-FB11-1744-AB3D-5D79D8EA688C}"/>
              </a:ext>
            </a:extLst>
          </p:cNvPr>
          <p:cNvSpPr>
            <a:spLocks noGrp="1"/>
          </p:cNvSpPr>
          <p:nvPr>
            <p:ph idx="1"/>
          </p:nvPr>
        </p:nvSpPr>
        <p:spPr/>
        <p:txBody>
          <a:bodyPr anchor="t"/>
          <a:lstStyle/>
          <a:p>
            <a:r>
              <a:rPr lang="en-US" sz="2400" dirty="0"/>
              <a:t>As you think about the importance of communicating support and challenge to recipients of your mentoring skills, it is helpful for them to review a checklist that focuses on the key features of effective communication. </a:t>
            </a:r>
          </a:p>
          <a:p>
            <a:r>
              <a:rPr lang="en-US" sz="2400" dirty="0"/>
              <a:t>Such checklists are most meaningful when individuals make them up for themselves. An example of a communications checklist appears next. </a:t>
            </a:r>
          </a:p>
          <a:p>
            <a:r>
              <a:rPr lang="en-US" sz="2400" b="1" dirty="0"/>
              <a:t>Please see Clinic Session Handout </a:t>
            </a:r>
            <a:endParaRPr lang="en-US" sz="2400" dirty="0"/>
          </a:p>
          <a:p>
            <a:endParaRPr lang="en-US" dirty="0"/>
          </a:p>
        </p:txBody>
      </p:sp>
      <p:sp>
        <p:nvSpPr>
          <p:cNvPr id="4" name="Slide Number Placeholder 3">
            <a:extLst>
              <a:ext uri="{FF2B5EF4-FFF2-40B4-BE49-F238E27FC236}">
                <a16:creationId xmlns:a16="http://schemas.microsoft.com/office/drawing/2014/main" id="{2D3D1E9E-2230-B94E-AC67-D2CF15DD9408}"/>
              </a:ext>
            </a:extLst>
          </p:cNvPr>
          <p:cNvSpPr>
            <a:spLocks noGrp="1"/>
          </p:cNvSpPr>
          <p:nvPr>
            <p:ph type="sldNum" sz="quarter" idx="12"/>
          </p:nvPr>
        </p:nvSpPr>
        <p:spPr/>
        <p:txBody>
          <a:bodyPr/>
          <a:lstStyle/>
          <a:p>
            <a:fld id="{1267485E-2600-B14D-9C9B-573DBF3B3522}" type="slidenum">
              <a:rPr lang="en-US" smtClean="0"/>
              <a:t>129</a:t>
            </a:fld>
            <a:endParaRPr lang="en-US"/>
          </a:p>
        </p:txBody>
      </p:sp>
    </p:spTree>
    <p:extLst>
      <p:ext uri="{BB962C8B-B14F-4D97-AF65-F5344CB8AC3E}">
        <p14:creationId xmlns:p14="http://schemas.microsoft.com/office/powerpoint/2010/main" val="54239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E416-D0E2-D549-AE32-3BE4133C2BA5}"/>
              </a:ext>
            </a:extLst>
          </p:cNvPr>
          <p:cNvSpPr>
            <a:spLocks noGrp="1"/>
          </p:cNvSpPr>
          <p:nvPr>
            <p:ph type="title"/>
          </p:nvPr>
        </p:nvSpPr>
        <p:spPr/>
        <p:txBody>
          <a:bodyPr/>
          <a:lstStyle/>
          <a:p>
            <a:r>
              <a:rPr lang="en-US" b="1" dirty="0"/>
              <a:t>Further…</a:t>
            </a:r>
          </a:p>
        </p:txBody>
      </p:sp>
      <p:sp>
        <p:nvSpPr>
          <p:cNvPr id="3" name="Content Placeholder 2">
            <a:extLst>
              <a:ext uri="{FF2B5EF4-FFF2-40B4-BE49-F238E27FC236}">
                <a16:creationId xmlns:a16="http://schemas.microsoft.com/office/drawing/2014/main" id="{64CA2FE3-7351-C64D-BD93-035985880C25}"/>
              </a:ext>
            </a:extLst>
          </p:cNvPr>
          <p:cNvSpPr>
            <a:spLocks noGrp="1"/>
          </p:cNvSpPr>
          <p:nvPr>
            <p:ph idx="1"/>
          </p:nvPr>
        </p:nvSpPr>
        <p:spPr>
          <a:xfrm>
            <a:off x="5087623" y="540328"/>
            <a:ext cx="6865704" cy="6546272"/>
          </a:xfrm>
        </p:spPr>
        <p:txBody>
          <a:bodyPr>
            <a:noAutofit/>
          </a:bodyPr>
          <a:lstStyle/>
          <a:p>
            <a:pPr marL="0" indent="0">
              <a:buNone/>
            </a:pPr>
            <a:r>
              <a:rPr lang="en-US" sz="2000" b="1" dirty="0"/>
              <a:t>Demonstrated Skills in Their Field</a:t>
            </a:r>
            <a:r>
              <a:rPr lang="en-US" sz="2000" dirty="0"/>
              <a:t> </a:t>
            </a:r>
          </a:p>
          <a:p>
            <a:pPr lvl="0"/>
            <a:r>
              <a:rPr lang="en-US" sz="2000" dirty="0"/>
              <a:t>Their work </a:t>
            </a:r>
            <a:r>
              <a:rPr lang="en-US" sz="2000" i="1" dirty="0"/>
              <a:t>demonstrates superior achievement</a:t>
            </a:r>
            <a:r>
              <a:rPr lang="en-US" sz="2000" dirty="0"/>
              <a:t>. </a:t>
            </a:r>
          </a:p>
          <a:p>
            <a:pPr lvl="0"/>
            <a:r>
              <a:rPr lang="en-US" sz="2000" dirty="0"/>
              <a:t>They use a </a:t>
            </a:r>
            <a:r>
              <a:rPr lang="en-US" sz="2000" i="1" dirty="0"/>
              <a:t>variety of techniques and skills to achieve their goals. </a:t>
            </a:r>
          </a:p>
          <a:p>
            <a:pPr marL="0" indent="0">
              <a:buNone/>
            </a:pPr>
            <a:r>
              <a:rPr lang="en-US" sz="2000" b="1" dirty="0"/>
              <a:t>Earned Respect of Colleagues </a:t>
            </a:r>
            <a:endParaRPr lang="en-US" sz="2000" dirty="0"/>
          </a:p>
          <a:p>
            <a:pPr lvl="0"/>
            <a:r>
              <a:rPr lang="en-US" sz="2000" dirty="0"/>
              <a:t>They </a:t>
            </a:r>
            <a:r>
              <a:rPr lang="en-US" sz="2000" i="1" dirty="0"/>
              <a:t>listen to and communicate effectively with others</a:t>
            </a:r>
            <a:r>
              <a:rPr lang="en-US" sz="2000" dirty="0"/>
              <a:t>.  </a:t>
            </a:r>
          </a:p>
          <a:p>
            <a:pPr lvl="0"/>
            <a:r>
              <a:rPr lang="en-US" sz="2000" dirty="0"/>
              <a:t>They </a:t>
            </a:r>
            <a:r>
              <a:rPr lang="en-US" sz="2000" i="1" dirty="0"/>
              <a:t>exhibit a good feeling about their own accomplishments and about officiating. </a:t>
            </a:r>
          </a:p>
          <a:p>
            <a:pPr lvl="0"/>
            <a:r>
              <a:rPr lang="en-US" sz="2000" dirty="0"/>
              <a:t>They </a:t>
            </a:r>
            <a:r>
              <a:rPr lang="en-US" sz="2000" i="1" dirty="0"/>
              <a:t>recognize excellence in others and encourage it</a:t>
            </a:r>
            <a:r>
              <a:rPr lang="en-US" sz="2000" dirty="0"/>
              <a:t>. </a:t>
            </a:r>
          </a:p>
          <a:p>
            <a:pPr lvl="0"/>
            <a:r>
              <a:rPr lang="en-US" sz="2000" dirty="0"/>
              <a:t>They are </a:t>
            </a:r>
            <a:r>
              <a:rPr lang="en-US" sz="2000" i="1" dirty="0"/>
              <a:t>committed to supporting and interacting with their colleagues. </a:t>
            </a:r>
          </a:p>
          <a:p>
            <a:pPr lvl="0"/>
            <a:r>
              <a:rPr lang="en-US" sz="2000" dirty="0"/>
              <a:t>They </a:t>
            </a:r>
            <a:r>
              <a:rPr lang="en-US" sz="2000" i="1" dirty="0"/>
              <a:t>are able to put themselves in others shoes and understand their views. </a:t>
            </a:r>
          </a:p>
          <a:p>
            <a:pPr lvl="0"/>
            <a:r>
              <a:rPr lang="en-US" sz="2000" dirty="0"/>
              <a:t>They </a:t>
            </a:r>
            <a:r>
              <a:rPr lang="en-US" sz="2000" i="1" dirty="0"/>
              <a:t>enjoy helping others</a:t>
            </a:r>
            <a:r>
              <a:rPr lang="en-US" sz="2000" dirty="0"/>
              <a:t>. </a:t>
            </a:r>
          </a:p>
          <a:p>
            <a:pPr lvl="0"/>
            <a:endParaRPr lang="en-US" sz="2000" dirty="0"/>
          </a:p>
          <a:p>
            <a:endParaRPr lang="en-US" sz="1200" dirty="0"/>
          </a:p>
        </p:txBody>
      </p:sp>
      <p:sp>
        <p:nvSpPr>
          <p:cNvPr id="4" name="Slide Number Placeholder 3">
            <a:extLst>
              <a:ext uri="{FF2B5EF4-FFF2-40B4-BE49-F238E27FC236}">
                <a16:creationId xmlns:a16="http://schemas.microsoft.com/office/drawing/2014/main" id="{B5A60FF7-72D1-EB4F-966F-9E63EF304728}"/>
              </a:ext>
            </a:extLst>
          </p:cNvPr>
          <p:cNvSpPr>
            <a:spLocks noGrp="1"/>
          </p:cNvSpPr>
          <p:nvPr>
            <p:ph type="sldNum" sz="quarter" idx="12"/>
          </p:nvPr>
        </p:nvSpPr>
        <p:spPr/>
        <p:txBody>
          <a:bodyPr/>
          <a:lstStyle/>
          <a:p>
            <a:fld id="{1267485E-2600-B14D-9C9B-573DBF3B3522}" type="slidenum">
              <a:rPr lang="en-US" smtClean="0"/>
              <a:t>13</a:t>
            </a:fld>
            <a:endParaRPr lang="en-US"/>
          </a:p>
        </p:txBody>
      </p:sp>
    </p:spTree>
    <p:extLst>
      <p:ext uri="{BB962C8B-B14F-4D97-AF65-F5344CB8AC3E}">
        <p14:creationId xmlns:p14="http://schemas.microsoft.com/office/powerpoint/2010/main" val="12763887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1BE1-00CE-2245-ACEE-BBE300E13D52}"/>
              </a:ext>
            </a:extLst>
          </p:cNvPr>
          <p:cNvSpPr>
            <a:spLocks noGrp="1"/>
          </p:cNvSpPr>
          <p:nvPr>
            <p:ph type="title"/>
          </p:nvPr>
        </p:nvSpPr>
        <p:spPr/>
        <p:txBody>
          <a:bodyPr/>
          <a:lstStyle/>
          <a:p>
            <a:r>
              <a:rPr lang="en-US" b="1" dirty="0"/>
              <a:t>Communication Checklist for Mentors - 1</a:t>
            </a:r>
          </a:p>
        </p:txBody>
      </p:sp>
      <p:sp>
        <p:nvSpPr>
          <p:cNvPr id="3" name="Content Placeholder 2">
            <a:extLst>
              <a:ext uri="{FF2B5EF4-FFF2-40B4-BE49-F238E27FC236}">
                <a16:creationId xmlns:a16="http://schemas.microsoft.com/office/drawing/2014/main" id="{EC5E8374-9929-D743-89CE-29FAD8A99205}"/>
              </a:ext>
            </a:extLst>
          </p:cNvPr>
          <p:cNvSpPr>
            <a:spLocks noGrp="1"/>
          </p:cNvSpPr>
          <p:nvPr>
            <p:ph idx="1"/>
          </p:nvPr>
        </p:nvSpPr>
        <p:spPr>
          <a:xfrm>
            <a:off x="5118447" y="803186"/>
            <a:ext cx="6281873" cy="5734774"/>
          </a:xfrm>
        </p:spPr>
        <p:txBody>
          <a:bodyPr anchor="t">
            <a:normAutofit/>
          </a:bodyPr>
          <a:lstStyle/>
          <a:p>
            <a:pPr lvl="0"/>
            <a:r>
              <a:rPr lang="en-US" sz="2400" dirty="0"/>
              <a:t>How do I perceive myself in the many roles a mentor plays? </a:t>
            </a:r>
          </a:p>
          <a:p>
            <a:pPr lvl="0"/>
            <a:r>
              <a:rPr lang="en-US" sz="2400" dirty="0"/>
              <a:t>How well do I understand the recipient's overall expectations for our mentoring relationship? </a:t>
            </a:r>
          </a:p>
          <a:p>
            <a:pPr lvl="0"/>
            <a:r>
              <a:rPr lang="en-US" sz="2400" dirty="0"/>
              <a:t>In general, is my communication with him or her effective, including verbal and nonverbal communication? </a:t>
            </a:r>
          </a:p>
          <a:p>
            <a:r>
              <a:rPr lang="en-US" sz="2400" dirty="0"/>
              <a:t>What is my objective in this specific conversation or message? </a:t>
            </a:r>
          </a:p>
        </p:txBody>
      </p:sp>
      <p:sp>
        <p:nvSpPr>
          <p:cNvPr id="4" name="Slide Number Placeholder 3">
            <a:extLst>
              <a:ext uri="{FF2B5EF4-FFF2-40B4-BE49-F238E27FC236}">
                <a16:creationId xmlns:a16="http://schemas.microsoft.com/office/drawing/2014/main" id="{C189BB6D-4117-9741-BFCF-5D2ADD3A5F36}"/>
              </a:ext>
            </a:extLst>
          </p:cNvPr>
          <p:cNvSpPr>
            <a:spLocks noGrp="1"/>
          </p:cNvSpPr>
          <p:nvPr>
            <p:ph type="sldNum" sz="quarter" idx="12"/>
          </p:nvPr>
        </p:nvSpPr>
        <p:spPr/>
        <p:txBody>
          <a:bodyPr/>
          <a:lstStyle/>
          <a:p>
            <a:fld id="{1267485E-2600-B14D-9C9B-573DBF3B3522}" type="slidenum">
              <a:rPr lang="en-US" smtClean="0"/>
              <a:t>130</a:t>
            </a:fld>
            <a:endParaRPr lang="en-US"/>
          </a:p>
        </p:txBody>
      </p:sp>
    </p:spTree>
    <p:extLst>
      <p:ext uri="{BB962C8B-B14F-4D97-AF65-F5344CB8AC3E}">
        <p14:creationId xmlns:p14="http://schemas.microsoft.com/office/powerpoint/2010/main" val="1285367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600-C9DA-714B-9754-707063FA015B}"/>
              </a:ext>
            </a:extLst>
          </p:cNvPr>
          <p:cNvSpPr>
            <a:spLocks noGrp="1"/>
          </p:cNvSpPr>
          <p:nvPr>
            <p:ph type="title"/>
          </p:nvPr>
        </p:nvSpPr>
        <p:spPr/>
        <p:txBody>
          <a:bodyPr/>
          <a:lstStyle/>
          <a:p>
            <a:r>
              <a:rPr lang="en-US" b="1" dirty="0"/>
              <a:t>Communication Checklist for Mentors - 2</a:t>
            </a:r>
            <a:endParaRPr lang="en-US" dirty="0"/>
          </a:p>
        </p:txBody>
      </p:sp>
      <p:sp>
        <p:nvSpPr>
          <p:cNvPr id="3" name="Content Placeholder 2">
            <a:extLst>
              <a:ext uri="{FF2B5EF4-FFF2-40B4-BE49-F238E27FC236}">
                <a16:creationId xmlns:a16="http://schemas.microsoft.com/office/drawing/2014/main" id="{5BCAF088-0101-AF43-BFC2-06822C979E03}"/>
              </a:ext>
            </a:extLst>
          </p:cNvPr>
          <p:cNvSpPr>
            <a:spLocks noGrp="1"/>
          </p:cNvSpPr>
          <p:nvPr>
            <p:ph idx="1"/>
          </p:nvPr>
        </p:nvSpPr>
        <p:spPr/>
        <p:txBody>
          <a:bodyPr anchor="t">
            <a:normAutofit lnSpcReduction="10000"/>
          </a:bodyPr>
          <a:lstStyle/>
          <a:p>
            <a:pPr lvl="0"/>
            <a:r>
              <a:rPr lang="en-US" sz="2400" dirty="0"/>
              <a:t>Does my delivery mode (face-to-face, phone, written communication) fit my purpose? </a:t>
            </a:r>
          </a:p>
          <a:p>
            <a:pPr lvl="0"/>
            <a:r>
              <a:rPr lang="en-US" sz="2400" dirty="0"/>
              <a:t>Am I too formal or informal for the purpose of this communication? </a:t>
            </a:r>
          </a:p>
          <a:p>
            <a:pPr lvl="0"/>
            <a:r>
              <a:rPr lang="en-US" sz="2400" dirty="0"/>
              <a:t>What assumptions have I made or shared in this communication? </a:t>
            </a:r>
          </a:p>
          <a:p>
            <a:pPr lvl="0"/>
            <a:r>
              <a:rPr lang="en-US" sz="2400" dirty="0"/>
              <a:t>What kind of response do I expect from the recipient? </a:t>
            </a:r>
          </a:p>
          <a:p>
            <a:pPr lvl="0"/>
            <a:r>
              <a:rPr lang="en-US" sz="2400" dirty="0"/>
              <a:t>Am I prepared for a very different kind of response? </a:t>
            </a:r>
          </a:p>
          <a:p>
            <a:endParaRPr lang="en-US" dirty="0"/>
          </a:p>
        </p:txBody>
      </p:sp>
      <p:sp>
        <p:nvSpPr>
          <p:cNvPr id="4" name="Slide Number Placeholder 3">
            <a:extLst>
              <a:ext uri="{FF2B5EF4-FFF2-40B4-BE49-F238E27FC236}">
                <a16:creationId xmlns:a16="http://schemas.microsoft.com/office/drawing/2014/main" id="{2853E452-6299-8A42-A83A-CB392A289A3C}"/>
              </a:ext>
            </a:extLst>
          </p:cNvPr>
          <p:cNvSpPr>
            <a:spLocks noGrp="1"/>
          </p:cNvSpPr>
          <p:nvPr>
            <p:ph type="sldNum" sz="quarter" idx="12"/>
          </p:nvPr>
        </p:nvSpPr>
        <p:spPr/>
        <p:txBody>
          <a:bodyPr/>
          <a:lstStyle/>
          <a:p>
            <a:fld id="{1267485E-2600-B14D-9C9B-573DBF3B3522}" type="slidenum">
              <a:rPr lang="en-US" smtClean="0"/>
              <a:t>131</a:t>
            </a:fld>
            <a:endParaRPr lang="en-US"/>
          </a:p>
        </p:txBody>
      </p:sp>
    </p:spTree>
    <p:extLst>
      <p:ext uri="{BB962C8B-B14F-4D97-AF65-F5344CB8AC3E}">
        <p14:creationId xmlns:p14="http://schemas.microsoft.com/office/powerpoint/2010/main" val="19371606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6054-DB51-7F48-AE27-54261FD721AE}"/>
              </a:ext>
            </a:extLst>
          </p:cNvPr>
          <p:cNvSpPr>
            <a:spLocks noGrp="1"/>
          </p:cNvSpPr>
          <p:nvPr>
            <p:ph type="title"/>
          </p:nvPr>
        </p:nvSpPr>
        <p:spPr/>
        <p:txBody>
          <a:bodyPr/>
          <a:lstStyle/>
          <a:p>
            <a:r>
              <a:rPr lang="en-US" b="1" dirty="0"/>
              <a:t>Communication Checklist for Mentors - 3</a:t>
            </a:r>
            <a:endParaRPr lang="en-US" dirty="0"/>
          </a:p>
        </p:txBody>
      </p:sp>
      <p:sp>
        <p:nvSpPr>
          <p:cNvPr id="3" name="Content Placeholder 2">
            <a:extLst>
              <a:ext uri="{FF2B5EF4-FFF2-40B4-BE49-F238E27FC236}">
                <a16:creationId xmlns:a16="http://schemas.microsoft.com/office/drawing/2014/main" id="{058A7168-7E22-7948-AB26-E25DC279059C}"/>
              </a:ext>
            </a:extLst>
          </p:cNvPr>
          <p:cNvSpPr>
            <a:spLocks noGrp="1"/>
          </p:cNvSpPr>
          <p:nvPr>
            <p:ph idx="1"/>
          </p:nvPr>
        </p:nvSpPr>
        <p:spPr>
          <a:xfrm>
            <a:off x="5118447" y="803186"/>
            <a:ext cx="6281873" cy="5548628"/>
          </a:xfrm>
        </p:spPr>
        <p:txBody>
          <a:bodyPr anchor="t">
            <a:normAutofit/>
          </a:bodyPr>
          <a:lstStyle/>
          <a:p>
            <a:pPr lvl="0"/>
            <a:r>
              <a:rPr lang="en-US" sz="2400" dirty="0"/>
              <a:t>Have I given him or her enough time to respond, to ask questions or to ask for clarification? </a:t>
            </a:r>
          </a:p>
          <a:p>
            <a:pPr lvl="0"/>
            <a:r>
              <a:rPr lang="en-US" sz="2400" dirty="0"/>
              <a:t>If I think I have been misunderstood, can I clarify and paraphrase? </a:t>
            </a:r>
          </a:p>
          <a:p>
            <a:pPr lvl="0"/>
            <a:r>
              <a:rPr lang="en-US" sz="2400" dirty="0"/>
              <a:t>Am I willing to set aside my own communication agenda to listen to his or hers at any time? </a:t>
            </a:r>
          </a:p>
          <a:p>
            <a:pPr lvl="0"/>
            <a:r>
              <a:rPr lang="en-US" sz="2400" dirty="0"/>
              <a:t>How should I react to his/her communication to further our mentoring relationship? </a:t>
            </a:r>
          </a:p>
          <a:p>
            <a:endParaRPr lang="en-US" dirty="0"/>
          </a:p>
        </p:txBody>
      </p:sp>
      <p:sp>
        <p:nvSpPr>
          <p:cNvPr id="4" name="Slide Number Placeholder 3">
            <a:extLst>
              <a:ext uri="{FF2B5EF4-FFF2-40B4-BE49-F238E27FC236}">
                <a16:creationId xmlns:a16="http://schemas.microsoft.com/office/drawing/2014/main" id="{AE6BEAD9-469A-1D44-8FFE-031154EFB020}"/>
              </a:ext>
            </a:extLst>
          </p:cNvPr>
          <p:cNvSpPr>
            <a:spLocks noGrp="1"/>
          </p:cNvSpPr>
          <p:nvPr>
            <p:ph type="sldNum" sz="quarter" idx="12"/>
          </p:nvPr>
        </p:nvSpPr>
        <p:spPr/>
        <p:txBody>
          <a:bodyPr/>
          <a:lstStyle/>
          <a:p>
            <a:fld id="{1267485E-2600-B14D-9C9B-573DBF3B3522}" type="slidenum">
              <a:rPr lang="en-US" smtClean="0"/>
              <a:t>132</a:t>
            </a:fld>
            <a:endParaRPr lang="en-US"/>
          </a:p>
        </p:txBody>
      </p:sp>
    </p:spTree>
    <p:extLst>
      <p:ext uri="{BB962C8B-B14F-4D97-AF65-F5344CB8AC3E}">
        <p14:creationId xmlns:p14="http://schemas.microsoft.com/office/powerpoint/2010/main" val="21297723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3747-D213-9247-A4B4-19310B3C3033}"/>
              </a:ext>
            </a:extLst>
          </p:cNvPr>
          <p:cNvSpPr>
            <a:spLocks noGrp="1"/>
          </p:cNvSpPr>
          <p:nvPr>
            <p:ph type="title"/>
          </p:nvPr>
        </p:nvSpPr>
        <p:spPr/>
        <p:txBody>
          <a:bodyPr/>
          <a:lstStyle/>
          <a:p>
            <a:r>
              <a:rPr lang="en-US" b="1" dirty="0"/>
              <a:t>Various Kinds of Support</a:t>
            </a:r>
          </a:p>
        </p:txBody>
      </p:sp>
      <p:sp>
        <p:nvSpPr>
          <p:cNvPr id="3" name="Content Placeholder 2">
            <a:extLst>
              <a:ext uri="{FF2B5EF4-FFF2-40B4-BE49-F238E27FC236}">
                <a16:creationId xmlns:a16="http://schemas.microsoft.com/office/drawing/2014/main" id="{1A04987E-D888-FF4A-8210-0928695DD76F}"/>
              </a:ext>
            </a:extLst>
          </p:cNvPr>
          <p:cNvSpPr>
            <a:spLocks noGrp="1"/>
          </p:cNvSpPr>
          <p:nvPr>
            <p:ph idx="1"/>
          </p:nvPr>
        </p:nvSpPr>
        <p:spPr>
          <a:xfrm>
            <a:off x="5118447" y="803185"/>
            <a:ext cx="6281873" cy="5352685"/>
          </a:xfrm>
        </p:spPr>
        <p:txBody>
          <a:bodyPr anchor="t">
            <a:normAutofit/>
          </a:bodyPr>
          <a:lstStyle/>
          <a:p>
            <a:pPr marL="0" indent="0">
              <a:buNone/>
            </a:pPr>
            <a:r>
              <a:rPr lang="en-US" sz="2400" b="1" dirty="0"/>
              <a:t>Please see Clinic Session Handout.</a:t>
            </a:r>
          </a:p>
          <a:p>
            <a:pPr marL="0" indent="0">
              <a:buNone/>
            </a:pPr>
            <a:r>
              <a:rPr lang="en-US" sz="2800" dirty="0"/>
              <a:t>Support can be communicated in many ways. </a:t>
            </a:r>
          </a:p>
          <a:p>
            <a:r>
              <a:rPr lang="en-US" sz="2400" dirty="0"/>
              <a:t>Mentors find it helpful to make a list of the various kinds of support they are comfortable providing as they share their expertise. </a:t>
            </a:r>
          </a:p>
          <a:p>
            <a:r>
              <a:rPr lang="en-US" sz="2400" dirty="0"/>
              <a:t>The examples below illustrate a few ways that mentors communicate support. </a:t>
            </a:r>
          </a:p>
        </p:txBody>
      </p:sp>
      <p:sp>
        <p:nvSpPr>
          <p:cNvPr id="4" name="Slide Number Placeholder 3">
            <a:extLst>
              <a:ext uri="{FF2B5EF4-FFF2-40B4-BE49-F238E27FC236}">
                <a16:creationId xmlns:a16="http://schemas.microsoft.com/office/drawing/2014/main" id="{AF4E8F8E-085D-D748-9608-20E03BDE4AC7}"/>
              </a:ext>
            </a:extLst>
          </p:cNvPr>
          <p:cNvSpPr>
            <a:spLocks noGrp="1"/>
          </p:cNvSpPr>
          <p:nvPr>
            <p:ph type="sldNum" sz="quarter" idx="12"/>
          </p:nvPr>
        </p:nvSpPr>
        <p:spPr/>
        <p:txBody>
          <a:bodyPr/>
          <a:lstStyle/>
          <a:p>
            <a:fld id="{1267485E-2600-B14D-9C9B-573DBF3B3522}" type="slidenum">
              <a:rPr lang="en-US" smtClean="0"/>
              <a:t>133</a:t>
            </a:fld>
            <a:endParaRPr lang="en-US"/>
          </a:p>
        </p:txBody>
      </p:sp>
    </p:spTree>
    <p:extLst>
      <p:ext uri="{BB962C8B-B14F-4D97-AF65-F5344CB8AC3E}">
        <p14:creationId xmlns:p14="http://schemas.microsoft.com/office/powerpoint/2010/main" val="12941018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A70-F022-D141-B99F-B8C876FE99A8}"/>
              </a:ext>
            </a:extLst>
          </p:cNvPr>
          <p:cNvSpPr>
            <a:spLocks noGrp="1"/>
          </p:cNvSpPr>
          <p:nvPr>
            <p:ph type="title"/>
          </p:nvPr>
        </p:nvSpPr>
        <p:spPr/>
        <p:txBody>
          <a:bodyPr/>
          <a:lstStyle/>
          <a:p>
            <a:r>
              <a:rPr lang="en-US" b="1" dirty="0"/>
              <a:t>Various Kinds of Support - 1</a:t>
            </a:r>
            <a:endParaRPr lang="en-US" dirty="0"/>
          </a:p>
        </p:txBody>
      </p:sp>
      <p:sp>
        <p:nvSpPr>
          <p:cNvPr id="3" name="Content Placeholder 2">
            <a:extLst>
              <a:ext uri="{FF2B5EF4-FFF2-40B4-BE49-F238E27FC236}">
                <a16:creationId xmlns:a16="http://schemas.microsoft.com/office/drawing/2014/main" id="{3CA1996C-89BB-AB49-992F-F00FC8A889C1}"/>
              </a:ext>
            </a:extLst>
          </p:cNvPr>
          <p:cNvSpPr>
            <a:spLocks noGrp="1"/>
          </p:cNvSpPr>
          <p:nvPr>
            <p:ph idx="1"/>
          </p:nvPr>
        </p:nvSpPr>
        <p:spPr/>
        <p:txBody>
          <a:bodyPr anchor="t"/>
          <a:lstStyle/>
          <a:p>
            <a:pPr lvl="0"/>
            <a:r>
              <a:rPr lang="en-US" sz="2400" dirty="0"/>
              <a:t>A nod of the head, a smile, or a wink at a tense moment. </a:t>
            </a:r>
          </a:p>
          <a:p>
            <a:pPr lvl="0"/>
            <a:r>
              <a:rPr lang="en-US" sz="2400" dirty="0"/>
              <a:t>A compliment, a pat on the back, or a hug after a challenge has been met. </a:t>
            </a:r>
            <a:r>
              <a:rPr lang="en-US" sz="2400" i="1" dirty="0"/>
              <a:t>**SS</a:t>
            </a:r>
          </a:p>
          <a:p>
            <a:pPr lvl="0"/>
            <a:r>
              <a:rPr lang="en-US" sz="2400" dirty="0"/>
              <a:t>A coffee/water break or lunch together at a time when the mentee needs to talk. </a:t>
            </a:r>
          </a:p>
          <a:p>
            <a:pPr lvl="0"/>
            <a:r>
              <a:rPr lang="en-US" sz="2400" dirty="0"/>
              <a:t>An opportunity to spend an evening together reviewing the results of a task or planning for the next one. </a:t>
            </a:r>
            <a:r>
              <a:rPr lang="en-US" sz="2400" i="1" dirty="0"/>
              <a:t>**SS</a:t>
            </a:r>
          </a:p>
          <a:p>
            <a:endParaRPr lang="en-US" dirty="0"/>
          </a:p>
        </p:txBody>
      </p:sp>
      <p:sp>
        <p:nvSpPr>
          <p:cNvPr id="4" name="Slide Number Placeholder 3">
            <a:extLst>
              <a:ext uri="{FF2B5EF4-FFF2-40B4-BE49-F238E27FC236}">
                <a16:creationId xmlns:a16="http://schemas.microsoft.com/office/drawing/2014/main" id="{7C031D6D-DC41-5A4E-A64E-AB20A4C820DC}"/>
              </a:ext>
            </a:extLst>
          </p:cNvPr>
          <p:cNvSpPr>
            <a:spLocks noGrp="1"/>
          </p:cNvSpPr>
          <p:nvPr>
            <p:ph type="sldNum" sz="quarter" idx="12"/>
          </p:nvPr>
        </p:nvSpPr>
        <p:spPr/>
        <p:txBody>
          <a:bodyPr/>
          <a:lstStyle/>
          <a:p>
            <a:fld id="{1267485E-2600-B14D-9C9B-573DBF3B3522}" type="slidenum">
              <a:rPr lang="en-US" smtClean="0"/>
              <a:t>134</a:t>
            </a:fld>
            <a:endParaRPr lang="en-US"/>
          </a:p>
        </p:txBody>
      </p:sp>
    </p:spTree>
    <p:extLst>
      <p:ext uri="{BB962C8B-B14F-4D97-AF65-F5344CB8AC3E}">
        <p14:creationId xmlns:p14="http://schemas.microsoft.com/office/powerpoint/2010/main" val="13025971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B27A-EB38-5E4D-AF85-70C05AF66CD0}"/>
              </a:ext>
            </a:extLst>
          </p:cNvPr>
          <p:cNvSpPr>
            <a:spLocks noGrp="1"/>
          </p:cNvSpPr>
          <p:nvPr>
            <p:ph type="title"/>
          </p:nvPr>
        </p:nvSpPr>
        <p:spPr/>
        <p:txBody>
          <a:bodyPr/>
          <a:lstStyle/>
          <a:p>
            <a:r>
              <a:rPr lang="en-US" b="1" dirty="0"/>
              <a:t>Various Kinds of Support - 2</a:t>
            </a:r>
            <a:endParaRPr lang="en-US" dirty="0"/>
          </a:p>
        </p:txBody>
      </p:sp>
      <p:sp>
        <p:nvSpPr>
          <p:cNvPr id="3" name="Content Placeholder 2">
            <a:extLst>
              <a:ext uri="{FF2B5EF4-FFF2-40B4-BE49-F238E27FC236}">
                <a16:creationId xmlns:a16="http://schemas.microsoft.com/office/drawing/2014/main" id="{BA5BD864-405C-B647-A1EC-2160050265F1}"/>
              </a:ext>
            </a:extLst>
          </p:cNvPr>
          <p:cNvSpPr>
            <a:spLocks noGrp="1"/>
          </p:cNvSpPr>
          <p:nvPr>
            <p:ph idx="1"/>
          </p:nvPr>
        </p:nvSpPr>
        <p:spPr/>
        <p:txBody>
          <a:bodyPr anchor="t">
            <a:normAutofit lnSpcReduction="10000"/>
          </a:bodyPr>
          <a:lstStyle/>
          <a:p>
            <a:pPr lvl="0"/>
            <a:r>
              <a:rPr lang="en-US" sz="2400" i="1" dirty="0"/>
              <a:t>An invitation to visit a clinic together, a map to a good bookstore across town, or a shared ride to some event. **SS</a:t>
            </a:r>
          </a:p>
          <a:p>
            <a:pPr lvl="0"/>
            <a:r>
              <a:rPr lang="en-US" sz="2400" i="1" dirty="0"/>
              <a:t>Information about ways to gain the support of key individuals. </a:t>
            </a:r>
          </a:p>
          <a:p>
            <a:pPr lvl="0"/>
            <a:r>
              <a:rPr lang="en-US" sz="2400" i="1" dirty="0"/>
              <a:t>Suggestions for acquiring scarce resources or equipment. </a:t>
            </a:r>
          </a:p>
          <a:p>
            <a:pPr lvl="0"/>
            <a:r>
              <a:rPr lang="en-US" sz="2400" i="1" dirty="0"/>
              <a:t>An invitation to a weekend barbecue or small get-together with other JOP participants and their families... Maybe sponsored by the local Association?**SS</a:t>
            </a:r>
          </a:p>
          <a:p>
            <a:endParaRPr lang="en-US" i="1" dirty="0"/>
          </a:p>
        </p:txBody>
      </p:sp>
      <p:sp>
        <p:nvSpPr>
          <p:cNvPr id="4" name="Slide Number Placeholder 3">
            <a:extLst>
              <a:ext uri="{FF2B5EF4-FFF2-40B4-BE49-F238E27FC236}">
                <a16:creationId xmlns:a16="http://schemas.microsoft.com/office/drawing/2014/main" id="{B8922675-B16D-114C-83BC-AFED7A861F4F}"/>
              </a:ext>
            </a:extLst>
          </p:cNvPr>
          <p:cNvSpPr>
            <a:spLocks noGrp="1"/>
          </p:cNvSpPr>
          <p:nvPr>
            <p:ph type="sldNum" sz="quarter" idx="12"/>
          </p:nvPr>
        </p:nvSpPr>
        <p:spPr/>
        <p:txBody>
          <a:bodyPr/>
          <a:lstStyle/>
          <a:p>
            <a:fld id="{1267485E-2600-B14D-9C9B-573DBF3B3522}" type="slidenum">
              <a:rPr lang="en-US" smtClean="0"/>
              <a:t>135</a:t>
            </a:fld>
            <a:endParaRPr lang="en-US"/>
          </a:p>
        </p:txBody>
      </p:sp>
    </p:spTree>
    <p:extLst>
      <p:ext uri="{BB962C8B-B14F-4D97-AF65-F5344CB8AC3E}">
        <p14:creationId xmlns:p14="http://schemas.microsoft.com/office/powerpoint/2010/main" val="16956187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0EE-2CF0-7841-8821-47F36D2E4702}"/>
              </a:ext>
            </a:extLst>
          </p:cNvPr>
          <p:cNvSpPr>
            <a:spLocks noGrp="1"/>
          </p:cNvSpPr>
          <p:nvPr>
            <p:ph type="title"/>
          </p:nvPr>
        </p:nvSpPr>
        <p:spPr/>
        <p:txBody>
          <a:bodyPr/>
          <a:lstStyle/>
          <a:p>
            <a:r>
              <a:rPr lang="en-US" b="1" dirty="0"/>
              <a:t>Growth Needs of JOP’s</a:t>
            </a:r>
          </a:p>
        </p:txBody>
      </p:sp>
      <p:sp>
        <p:nvSpPr>
          <p:cNvPr id="3" name="Content Placeholder 2">
            <a:extLst>
              <a:ext uri="{FF2B5EF4-FFF2-40B4-BE49-F238E27FC236}">
                <a16:creationId xmlns:a16="http://schemas.microsoft.com/office/drawing/2014/main" id="{7575CA5F-3EA1-904D-9E47-03DB9E8C1BC5}"/>
              </a:ext>
            </a:extLst>
          </p:cNvPr>
          <p:cNvSpPr>
            <a:spLocks noGrp="1"/>
          </p:cNvSpPr>
          <p:nvPr>
            <p:ph idx="1"/>
          </p:nvPr>
        </p:nvSpPr>
        <p:spPr>
          <a:xfrm>
            <a:off x="4663455" y="440870"/>
            <a:ext cx="6720825" cy="6097089"/>
          </a:xfrm>
        </p:spPr>
        <p:txBody>
          <a:bodyPr anchor="t">
            <a:normAutofit/>
          </a:bodyPr>
          <a:lstStyle/>
          <a:p>
            <a:r>
              <a:rPr lang="en-US" sz="2000" dirty="0"/>
              <a:t>Mentors also need to </a:t>
            </a:r>
            <a:r>
              <a:rPr lang="en-US" sz="2000" i="1" dirty="0"/>
              <a:t>offer their mentee’s challenges that stimulate professional growth and cause them to stretch. </a:t>
            </a:r>
          </a:p>
          <a:p>
            <a:r>
              <a:rPr lang="en-US" sz="2000" dirty="0"/>
              <a:t>Challenges lead to the development </a:t>
            </a:r>
            <a:r>
              <a:rPr lang="en-US" sz="2000" i="1" dirty="0"/>
              <a:t>of new levels of expertise. </a:t>
            </a:r>
          </a:p>
          <a:p>
            <a:r>
              <a:rPr lang="en-US" sz="2000" dirty="0"/>
              <a:t>When the amount of challenge is well matched to the mentee's readiness for growth,</a:t>
            </a:r>
            <a:r>
              <a:rPr lang="en-US" sz="2000" i="1" dirty="0"/>
              <a:t> </a:t>
            </a:r>
            <a:r>
              <a:rPr lang="en-US" sz="2000" b="1" i="1" dirty="0"/>
              <a:t>the tasks become motivating. </a:t>
            </a:r>
          </a:p>
          <a:p>
            <a:r>
              <a:rPr lang="en-US" sz="2000" i="1" dirty="0"/>
              <a:t>Challenges that are not matched well with the individual's level of development </a:t>
            </a:r>
            <a:r>
              <a:rPr lang="en-US" sz="2000" b="1" i="1" dirty="0"/>
              <a:t>can be overwhelming and create feelings of being unable to cope. </a:t>
            </a:r>
          </a:p>
          <a:p>
            <a:r>
              <a:rPr lang="en-US" sz="2000" i="1" dirty="0"/>
              <a:t>Then, rather than producing growth, the challenge may lead to frustration, panic or feelings of failure. </a:t>
            </a:r>
          </a:p>
          <a:p>
            <a:endParaRPr lang="en-US" dirty="0"/>
          </a:p>
        </p:txBody>
      </p:sp>
      <p:sp>
        <p:nvSpPr>
          <p:cNvPr id="4" name="Slide Number Placeholder 3">
            <a:extLst>
              <a:ext uri="{FF2B5EF4-FFF2-40B4-BE49-F238E27FC236}">
                <a16:creationId xmlns:a16="http://schemas.microsoft.com/office/drawing/2014/main" id="{A0185A09-F17D-EA48-B18B-92731B9677FD}"/>
              </a:ext>
            </a:extLst>
          </p:cNvPr>
          <p:cNvSpPr>
            <a:spLocks noGrp="1"/>
          </p:cNvSpPr>
          <p:nvPr>
            <p:ph type="sldNum" sz="quarter" idx="12"/>
          </p:nvPr>
        </p:nvSpPr>
        <p:spPr/>
        <p:txBody>
          <a:bodyPr/>
          <a:lstStyle/>
          <a:p>
            <a:fld id="{1267485E-2600-B14D-9C9B-573DBF3B3522}" type="slidenum">
              <a:rPr lang="en-US" smtClean="0"/>
              <a:t>136</a:t>
            </a:fld>
            <a:endParaRPr lang="en-US"/>
          </a:p>
        </p:txBody>
      </p:sp>
    </p:spTree>
    <p:extLst>
      <p:ext uri="{BB962C8B-B14F-4D97-AF65-F5344CB8AC3E}">
        <p14:creationId xmlns:p14="http://schemas.microsoft.com/office/powerpoint/2010/main" val="4509399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9D40-8E6E-F44A-94ED-86A47369805A}"/>
              </a:ext>
            </a:extLst>
          </p:cNvPr>
          <p:cNvSpPr>
            <a:spLocks noGrp="1"/>
          </p:cNvSpPr>
          <p:nvPr>
            <p:ph type="title"/>
          </p:nvPr>
        </p:nvSpPr>
        <p:spPr/>
        <p:txBody>
          <a:bodyPr/>
          <a:lstStyle/>
          <a:p>
            <a:r>
              <a:rPr lang="en-US" b="1" dirty="0"/>
              <a:t>Growth Needs of JOP’s</a:t>
            </a:r>
            <a:endParaRPr lang="en-US" dirty="0"/>
          </a:p>
        </p:txBody>
      </p:sp>
      <p:sp>
        <p:nvSpPr>
          <p:cNvPr id="3" name="Content Placeholder 2">
            <a:extLst>
              <a:ext uri="{FF2B5EF4-FFF2-40B4-BE49-F238E27FC236}">
                <a16:creationId xmlns:a16="http://schemas.microsoft.com/office/drawing/2014/main" id="{FDC5F87B-B9EE-6140-AD0D-F08CF3F6E143}"/>
              </a:ext>
            </a:extLst>
          </p:cNvPr>
          <p:cNvSpPr>
            <a:spLocks noGrp="1"/>
          </p:cNvSpPr>
          <p:nvPr>
            <p:ph idx="1"/>
          </p:nvPr>
        </p:nvSpPr>
        <p:spPr>
          <a:xfrm>
            <a:off x="5102407" y="953835"/>
            <a:ext cx="6281873" cy="5248622"/>
          </a:xfrm>
        </p:spPr>
        <p:txBody>
          <a:bodyPr anchor="t"/>
          <a:lstStyle/>
          <a:p>
            <a:r>
              <a:rPr lang="en-US" sz="2400" dirty="0"/>
              <a:t>It becomes important then, for mentors to become sensitive to the growth needs of those to whom they mentor, </a:t>
            </a:r>
            <a:r>
              <a:rPr lang="en-US" sz="2400" i="1" dirty="0"/>
              <a:t>and attempt to offer optimal challenges for their mentee’s professional development. </a:t>
            </a:r>
          </a:p>
          <a:p>
            <a:r>
              <a:rPr lang="en-US" sz="2400" dirty="0"/>
              <a:t>Some mentors develop mentoring plans to help maintain optional levels of challenge for the mentee.</a:t>
            </a:r>
          </a:p>
          <a:p>
            <a:r>
              <a:rPr lang="en-US" sz="2400" i="1" dirty="0"/>
              <a:t>“This meet/year you perform these tasks. Next meet/year we look to tackle these objectives/performance tasks”</a:t>
            </a:r>
          </a:p>
          <a:p>
            <a:endParaRPr lang="en-US" dirty="0"/>
          </a:p>
        </p:txBody>
      </p:sp>
      <p:sp>
        <p:nvSpPr>
          <p:cNvPr id="4" name="Slide Number Placeholder 3">
            <a:extLst>
              <a:ext uri="{FF2B5EF4-FFF2-40B4-BE49-F238E27FC236}">
                <a16:creationId xmlns:a16="http://schemas.microsoft.com/office/drawing/2014/main" id="{98A30ABA-EE49-BB4E-A478-003120CB47BC}"/>
              </a:ext>
            </a:extLst>
          </p:cNvPr>
          <p:cNvSpPr>
            <a:spLocks noGrp="1"/>
          </p:cNvSpPr>
          <p:nvPr>
            <p:ph type="sldNum" sz="quarter" idx="12"/>
          </p:nvPr>
        </p:nvSpPr>
        <p:spPr/>
        <p:txBody>
          <a:bodyPr/>
          <a:lstStyle/>
          <a:p>
            <a:fld id="{1267485E-2600-B14D-9C9B-573DBF3B3522}" type="slidenum">
              <a:rPr lang="en-US" smtClean="0"/>
              <a:t>137</a:t>
            </a:fld>
            <a:endParaRPr lang="en-US"/>
          </a:p>
        </p:txBody>
      </p:sp>
    </p:spTree>
    <p:extLst>
      <p:ext uri="{BB962C8B-B14F-4D97-AF65-F5344CB8AC3E}">
        <p14:creationId xmlns:p14="http://schemas.microsoft.com/office/powerpoint/2010/main" val="28364784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7716-2B1D-A845-8142-A70952234FEC}"/>
              </a:ext>
            </a:extLst>
          </p:cNvPr>
          <p:cNvSpPr>
            <a:spLocks noGrp="1"/>
          </p:cNvSpPr>
          <p:nvPr>
            <p:ph type="title"/>
          </p:nvPr>
        </p:nvSpPr>
        <p:spPr/>
        <p:txBody>
          <a:bodyPr/>
          <a:lstStyle/>
          <a:p>
            <a:r>
              <a:rPr lang="en-US" b="1" dirty="0"/>
              <a:t>Mentoring –</a:t>
            </a:r>
            <a:br>
              <a:rPr lang="en-US" b="1" dirty="0"/>
            </a:br>
            <a:r>
              <a:rPr lang="en-US" b="1" dirty="0"/>
              <a:t>Stage 3</a:t>
            </a:r>
          </a:p>
        </p:txBody>
      </p:sp>
      <p:sp>
        <p:nvSpPr>
          <p:cNvPr id="3" name="Content Placeholder 2">
            <a:extLst>
              <a:ext uri="{FF2B5EF4-FFF2-40B4-BE49-F238E27FC236}">
                <a16:creationId xmlns:a16="http://schemas.microsoft.com/office/drawing/2014/main" id="{EA9FB926-4775-DE42-B28E-7940538FCBBD}"/>
              </a:ext>
            </a:extLst>
          </p:cNvPr>
          <p:cNvSpPr>
            <a:spLocks noGrp="1"/>
          </p:cNvSpPr>
          <p:nvPr>
            <p:ph idx="1"/>
          </p:nvPr>
        </p:nvSpPr>
        <p:spPr>
          <a:xfrm>
            <a:off x="4788437" y="487279"/>
            <a:ext cx="6719767" cy="6423660"/>
          </a:xfrm>
        </p:spPr>
        <p:txBody>
          <a:bodyPr anchor="t">
            <a:normAutofit fontScale="85000" lnSpcReduction="10000"/>
          </a:bodyPr>
          <a:lstStyle/>
          <a:p>
            <a:r>
              <a:rPr lang="en-US" sz="2400" dirty="0"/>
              <a:t>Establishing a positive mentoring relationship is very much like establishing other valued human relationships in a number of respects. </a:t>
            </a:r>
          </a:p>
          <a:p>
            <a:r>
              <a:rPr lang="en-US" sz="2400" dirty="0"/>
              <a:t>Both parties usually have a genuine desire to understand the values and expectations of the other person, and to respect and become sensitive to one another's feelings and needs. </a:t>
            </a:r>
          </a:p>
          <a:p>
            <a:r>
              <a:rPr lang="en-US" sz="2400" i="1" dirty="0"/>
              <a:t>At the same time, mentoring relationships differ in an important way from other personal relationships because they are professional in nature. </a:t>
            </a:r>
          </a:p>
          <a:p>
            <a:r>
              <a:rPr lang="en-US" sz="2400" i="1" dirty="0"/>
              <a:t>Mentors are responsible for conveying and upholding the standards, norms, and values of officiating. </a:t>
            </a:r>
          </a:p>
          <a:p>
            <a:r>
              <a:rPr lang="en-US" sz="2400" i="1" dirty="0"/>
              <a:t>They are responsible for offering support and challenge to the recipient of their mentoring while the recipient strives to fulfill the profession's expectations. </a:t>
            </a:r>
          </a:p>
          <a:p>
            <a:endParaRPr lang="en-US" dirty="0"/>
          </a:p>
        </p:txBody>
      </p:sp>
      <p:sp>
        <p:nvSpPr>
          <p:cNvPr id="4" name="Slide Number Placeholder 3">
            <a:extLst>
              <a:ext uri="{FF2B5EF4-FFF2-40B4-BE49-F238E27FC236}">
                <a16:creationId xmlns:a16="http://schemas.microsoft.com/office/drawing/2014/main" id="{65C1E41C-E91C-BA4D-92A5-F86E152D352E}"/>
              </a:ext>
            </a:extLst>
          </p:cNvPr>
          <p:cNvSpPr>
            <a:spLocks noGrp="1"/>
          </p:cNvSpPr>
          <p:nvPr>
            <p:ph type="sldNum" sz="quarter" idx="12"/>
          </p:nvPr>
        </p:nvSpPr>
        <p:spPr/>
        <p:txBody>
          <a:bodyPr/>
          <a:lstStyle/>
          <a:p>
            <a:fld id="{1267485E-2600-B14D-9C9B-573DBF3B3522}" type="slidenum">
              <a:rPr lang="en-US" smtClean="0"/>
              <a:t>138</a:t>
            </a:fld>
            <a:endParaRPr lang="en-US"/>
          </a:p>
        </p:txBody>
      </p:sp>
    </p:spTree>
    <p:extLst>
      <p:ext uri="{BB962C8B-B14F-4D97-AF65-F5344CB8AC3E}">
        <p14:creationId xmlns:p14="http://schemas.microsoft.com/office/powerpoint/2010/main" val="9027048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D7AF-BA2E-8146-A29E-91EB01810E64}"/>
              </a:ext>
            </a:extLst>
          </p:cNvPr>
          <p:cNvSpPr>
            <a:spLocks noGrp="1"/>
          </p:cNvSpPr>
          <p:nvPr>
            <p:ph type="title"/>
          </p:nvPr>
        </p:nvSpPr>
        <p:spPr/>
        <p:txBody>
          <a:bodyPr/>
          <a:lstStyle/>
          <a:p>
            <a:r>
              <a:rPr lang="en-US" b="1" dirty="0"/>
              <a:t>Mentoring Stage 4</a:t>
            </a:r>
          </a:p>
        </p:txBody>
      </p:sp>
      <p:sp>
        <p:nvSpPr>
          <p:cNvPr id="3" name="Content Placeholder 2">
            <a:extLst>
              <a:ext uri="{FF2B5EF4-FFF2-40B4-BE49-F238E27FC236}">
                <a16:creationId xmlns:a16="http://schemas.microsoft.com/office/drawing/2014/main" id="{691974D5-B9C3-BA48-9718-133387FB0D94}"/>
              </a:ext>
            </a:extLst>
          </p:cNvPr>
          <p:cNvSpPr>
            <a:spLocks noGrp="1"/>
          </p:cNvSpPr>
          <p:nvPr>
            <p:ph idx="1"/>
          </p:nvPr>
        </p:nvSpPr>
        <p:spPr/>
        <p:txBody>
          <a:bodyPr anchor="t">
            <a:normAutofit fontScale="92500" lnSpcReduction="10000"/>
          </a:bodyPr>
          <a:lstStyle/>
          <a:p>
            <a:r>
              <a:rPr lang="en-US" sz="2400" dirty="0"/>
              <a:t>The mentor and recipient redefine their relationship as colleagues, peers, partners and/or friends. </a:t>
            </a:r>
          </a:p>
          <a:p>
            <a:r>
              <a:rPr lang="en-US" sz="2400" dirty="0"/>
              <a:t>Clarifying Expectations in Mentoring Relationships .</a:t>
            </a:r>
          </a:p>
          <a:p>
            <a:r>
              <a:rPr lang="en-US" sz="2400" dirty="0"/>
              <a:t>Most professionals place a high value on taking the initiative to clarify their own expectations and to understand the expectations of others. </a:t>
            </a:r>
          </a:p>
          <a:p>
            <a:r>
              <a:rPr lang="en-US" sz="2400" dirty="0"/>
              <a:t>This quality contributes to the establishment of strong and positive mentoring relationships. </a:t>
            </a:r>
          </a:p>
          <a:p>
            <a:endParaRPr lang="en-US" dirty="0"/>
          </a:p>
        </p:txBody>
      </p:sp>
      <p:sp>
        <p:nvSpPr>
          <p:cNvPr id="4" name="Slide Number Placeholder 3">
            <a:extLst>
              <a:ext uri="{FF2B5EF4-FFF2-40B4-BE49-F238E27FC236}">
                <a16:creationId xmlns:a16="http://schemas.microsoft.com/office/drawing/2014/main" id="{AD329BE0-840D-B749-8182-A44135138E89}"/>
              </a:ext>
            </a:extLst>
          </p:cNvPr>
          <p:cNvSpPr>
            <a:spLocks noGrp="1"/>
          </p:cNvSpPr>
          <p:nvPr>
            <p:ph type="sldNum" sz="quarter" idx="12"/>
          </p:nvPr>
        </p:nvSpPr>
        <p:spPr/>
        <p:txBody>
          <a:bodyPr/>
          <a:lstStyle/>
          <a:p>
            <a:fld id="{1267485E-2600-B14D-9C9B-573DBF3B3522}" type="slidenum">
              <a:rPr lang="en-US" smtClean="0"/>
              <a:t>139</a:t>
            </a:fld>
            <a:endParaRPr lang="en-US"/>
          </a:p>
        </p:txBody>
      </p:sp>
    </p:spTree>
    <p:extLst>
      <p:ext uri="{BB962C8B-B14F-4D97-AF65-F5344CB8AC3E}">
        <p14:creationId xmlns:p14="http://schemas.microsoft.com/office/powerpoint/2010/main" val="18959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D8F-9D10-4044-A792-9AAB043D19C0}"/>
              </a:ext>
            </a:extLst>
          </p:cNvPr>
          <p:cNvSpPr>
            <a:spLocks noGrp="1"/>
          </p:cNvSpPr>
          <p:nvPr>
            <p:ph type="title"/>
          </p:nvPr>
        </p:nvSpPr>
        <p:spPr/>
        <p:txBody>
          <a:bodyPr>
            <a:normAutofit fontScale="90000"/>
          </a:bodyPr>
          <a:lstStyle/>
          <a:p>
            <a:r>
              <a:rPr lang="en-US" b="1" dirty="0"/>
              <a:t>Should you become a Mentor in the JOP</a:t>
            </a:r>
            <a:br>
              <a:rPr lang="en-US" b="1" dirty="0"/>
            </a:br>
            <a:r>
              <a:rPr lang="en-US" b="1" dirty="0"/>
              <a:t>Program?</a:t>
            </a:r>
          </a:p>
        </p:txBody>
      </p:sp>
      <p:sp>
        <p:nvSpPr>
          <p:cNvPr id="3" name="Content Placeholder 2">
            <a:extLst>
              <a:ext uri="{FF2B5EF4-FFF2-40B4-BE49-F238E27FC236}">
                <a16:creationId xmlns:a16="http://schemas.microsoft.com/office/drawing/2014/main" id="{D4193400-74F6-CD4A-A1DD-9E8FB457C506}"/>
              </a:ext>
            </a:extLst>
          </p:cNvPr>
          <p:cNvSpPr>
            <a:spLocks noGrp="1"/>
          </p:cNvSpPr>
          <p:nvPr>
            <p:ph idx="1"/>
          </p:nvPr>
        </p:nvSpPr>
        <p:spPr>
          <a:xfrm>
            <a:off x="5118447" y="515155"/>
            <a:ext cx="6614207" cy="6143222"/>
          </a:xfrm>
        </p:spPr>
        <p:txBody>
          <a:bodyPr anchor="t">
            <a:normAutofit lnSpcReduction="10000"/>
          </a:bodyPr>
          <a:lstStyle/>
          <a:p>
            <a:r>
              <a:rPr lang="en-US" sz="2000" dirty="0"/>
              <a:t>As you consider the possibility of serving as a mentor, it is time to stop and ask yourself… "Should I become a mentor?" </a:t>
            </a:r>
          </a:p>
          <a:p>
            <a:r>
              <a:rPr lang="en-US" sz="2000" i="1" dirty="0"/>
              <a:t>The checklist below is designed to guide the self-reflection of individuals who are thinking about becoming mentors. The checklist provides a description of the qualities that are most often thought to be conducive to successful mentoring. Successful mentors generally have many of the qualities listed here, along with some other valuable qualities that are not listed but that are unique to them as individuals. </a:t>
            </a:r>
          </a:p>
          <a:p>
            <a:r>
              <a:rPr lang="en-US" sz="2000" dirty="0"/>
              <a:t>To use the checklist, respondents should read each statement and place an X in the appropriate column which represents the degree to which the statement characterizes the way the respondent sees himself or herself. </a:t>
            </a:r>
          </a:p>
          <a:p>
            <a:pPr marL="0" indent="0">
              <a:buNone/>
            </a:pPr>
            <a:endParaRPr lang="en-US" dirty="0"/>
          </a:p>
        </p:txBody>
      </p:sp>
      <p:sp>
        <p:nvSpPr>
          <p:cNvPr id="4" name="Slide Number Placeholder 3">
            <a:extLst>
              <a:ext uri="{FF2B5EF4-FFF2-40B4-BE49-F238E27FC236}">
                <a16:creationId xmlns:a16="http://schemas.microsoft.com/office/drawing/2014/main" id="{5C2813F0-BF00-AB45-9E86-A19992EC4FE2}"/>
              </a:ext>
            </a:extLst>
          </p:cNvPr>
          <p:cNvSpPr>
            <a:spLocks noGrp="1"/>
          </p:cNvSpPr>
          <p:nvPr>
            <p:ph type="sldNum" sz="quarter" idx="12"/>
          </p:nvPr>
        </p:nvSpPr>
        <p:spPr/>
        <p:txBody>
          <a:bodyPr/>
          <a:lstStyle/>
          <a:p>
            <a:fld id="{1267485E-2600-B14D-9C9B-573DBF3B3522}" type="slidenum">
              <a:rPr lang="en-US" smtClean="0"/>
              <a:t>14</a:t>
            </a:fld>
            <a:endParaRPr lang="en-US"/>
          </a:p>
        </p:txBody>
      </p:sp>
    </p:spTree>
    <p:extLst>
      <p:ext uri="{BB962C8B-B14F-4D97-AF65-F5344CB8AC3E}">
        <p14:creationId xmlns:p14="http://schemas.microsoft.com/office/powerpoint/2010/main" val="32014089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0E0F-5032-614A-8125-44D91B68E341}"/>
              </a:ext>
            </a:extLst>
          </p:cNvPr>
          <p:cNvSpPr>
            <a:spLocks noGrp="1"/>
          </p:cNvSpPr>
          <p:nvPr>
            <p:ph type="title"/>
          </p:nvPr>
        </p:nvSpPr>
        <p:spPr/>
        <p:txBody>
          <a:bodyPr/>
          <a:lstStyle/>
          <a:p>
            <a:r>
              <a:rPr lang="en-US" b="1" dirty="0"/>
              <a:t>Joy of Mentoring</a:t>
            </a:r>
            <a:br>
              <a:rPr lang="en-US" b="1" dirty="0"/>
            </a:br>
            <a:r>
              <a:rPr lang="en-US" b="1" dirty="0"/>
              <a:t>1</a:t>
            </a:r>
          </a:p>
        </p:txBody>
      </p:sp>
      <p:sp>
        <p:nvSpPr>
          <p:cNvPr id="3" name="Content Placeholder 2">
            <a:extLst>
              <a:ext uri="{FF2B5EF4-FFF2-40B4-BE49-F238E27FC236}">
                <a16:creationId xmlns:a16="http://schemas.microsoft.com/office/drawing/2014/main" id="{809C4D1B-3333-774B-8CD6-376CF24B6E24}"/>
              </a:ext>
            </a:extLst>
          </p:cNvPr>
          <p:cNvSpPr>
            <a:spLocks noGrp="1"/>
          </p:cNvSpPr>
          <p:nvPr>
            <p:ph idx="1"/>
          </p:nvPr>
        </p:nvSpPr>
        <p:spPr>
          <a:xfrm>
            <a:off x="5102407" y="640080"/>
            <a:ext cx="6281873" cy="5248622"/>
          </a:xfrm>
        </p:spPr>
        <p:txBody>
          <a:bodyPr anchor="t">
            <a:normAutofit lnSpcReduction="10000"/>
          </a:bodyPr>
          <a:lstStyle/>
          <a:p>
            <a:r>
              <a:rPr lang="en-US" sz="2000" dirty="0"/>
              <a:t>Since childhood many of us have been reminded that: "It is better to give than to receive." And in many languages and cultures, the idea has been expressed that: "It is not what we give but what we share. For the gift without the giver is bare." </a:t>
            </a:r>
          </a:p>
          <a:p>
            <a:r>
              <a:rPr lang="en-US" sz="2000" dirty="0"/>
              <a:t>Both ideas capture an important aspect of mentoring: that many joys and benefits result from sharing one's expertise, one's time, and one's self. </a:t>
            </a:r>
          </a:p>
          <a:p>
            <a:r>
              <a:rPr lang="en-US" sz="2000" dirty="0"/>
              <a:t>The most obvious of these joys come bounding in the form of appreciation that others express for mentoring assistance. </a:t>
            </a:r>
          </a:p>
          <a:p>
            <a:r>
              <a:rPr lang="en-US" sz="2000" dirty="0"/>
              <a:t>A different kind of joy accrues when others value our expertise so much that they incorporate our ideas into their own thinking and behavior. </a:t>
            </a:r>
          </a:p>
          <a:p>
            <a:endParaRPr lang="en-US" dirty="0"/>
          </a:p>
        </p:txBody>
      </p:sp>
      <p:sp>
        <p:nvSpPr>
          <p:cNvPr id="4" name="Slide Number Placeholder 3">
            <a:extLst>
              <a:ext uri="{FF2B5EF4-FFF2-40B4-BE49-F238E27FC236}">
                <a16:creationId xmlns:a16="http://schemas.microsoft.com/office/drawing/2014/main" id="{69F48AF5-5170-A04A-A606-40F5164BCC03}"/>
              </a:ext>
            </a:extLst>
          </p:cNvPr>
          <p:cNvSpPr>
            <a:spLocks noGrp="1"/>
          </p:cNvSpPr>
          <p:nvPr>
            <p:ph type="sldNum" sz="quarter" idx="12"/>
          </p:nvPr>
        </p:nvSpPr>
        <p:spPr/>
        <p:txBody>
          <a:bodyPr/>
          <a:lstStyle/>
          <a:p>
            <a:fld id="{1267485E-2600-B14D-9C9B-573DBF3B3522}" type="slidenum">
              <a:rPr lang="en-US" smtClean="0"/>
              <a:t>140</a:t>
            </a:fld>
            <a:endParaRPr lang="en-US"/>
          </a:p>
        </p:txBody>
      </p:sp>
    </p:spTree>
    <p:extLst>
      <p:ext uri="{BB962C8B-B14F-4D97-AF65-F5344CB8AC3E}">
        <p14:creationId xmlns:p14="http://schemas.microsoft.com/office/powerpoint/2010/main" val="40181064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A596-EB43-CC4D-B1B1-BCFB47FB6B6F}"/>
              </a:ext>
            </a:extLst>
          </p:cNvPr>
          <p:cNvSpPr>
            <a:spLocks noGrp="1"/>
          </p:cNvSpPr>
          <p:nvPr>
            <p:ph type="title"/>
          </p:nvPr>
        </p:nvSpPr>
        <p:spPr/>
        <p:txBody>
          <a:bodyPr/>
          <a:lstStyle/>
          <a:p>
            <a:r>
              <a:rPr lang="en-US" b="1" dirty="0"/>
              <a:t>Joys of Mentoring</a:t>
            </a:r>
            <a:br>
              <a:rPr lang="en-US" b="1" dirty="0"/>
            </a:br>
            <a:r>
              <a:rPr lang="en-US" b="1" dirty="0"/>
              <a:t>2</a:t>
            </a:r>
          </a:p>
        </p:txBody>
      </p:sp>
      <p:sp>
        <p:nvSpPr>
          <p:cNvPr id="3" name="Content Placeholder 2">
            <a:extLst>
              <a:ext uri="{FF2B5EF4-FFF2-40B4-BE49-F238E27FC236}">
                <a16:creationId xmlns:a16="http://schemas.microsoft.com/office/drawing/2014/main" id="{7D97DC1F-E54D-5C4F-A733-CE2D2FE7EF4C}"/>
              </a:ext>
            </a:extLst>
          </p:cNvPr>
          <p:cNvSpPr>
            <a:spLocks noGrp="1"/>
          </p:cNvSpPr>
          <p:nvPr>
            <p:ph idx="1"/>
          </p:nvPr>
        </p:nvSpPr>
        <p:spPr>
          <a:xfrm>
            <a:off x="5102407" y="640080"/>
            <a:ext cx="6281873" cy="5248622"/>
          </a:xfrm>
        </p:spPr>
        <p:txBody>
          <a:bodyPr anchor="t">
            <a:normAutofit fontScale="92500"/>
          </a:bodyPr>
          <a:lstStyle/>
          <a:p>
            <a:r>
              <a:rPr lang="en-US" sz="2000" dirty="0"/>
              <a:t>And then quite unexpectedly still a third kind of joy emerges when, in the midst of sharing our expertise with others, we rediscover long-buried feelings of pride and accomplishment that were forgotten--feelings that occurred when we first mastered our craft for ourselves. </a:t>
            </a:r>
          </a:p>
          <a:p>
            <a:r>
              <a:rPr lang="en-US" sz="2000" dirty="0"/>
              <a:t>As mentors we often learn new and different approaches as we prepare and share out expertise. These are just a few of the joys of mentoring. </a:t>
            </a:r>
          </a:p>
          <a:p>
            <a:r>
              <a:rPr lang="en-US" sz="2000" dirty="0"/>
              <a:t>When mentors where asked what their most rewarding experiences were as mentors, and whether they were glad they had served as mentors, they replied with statements like those that follow . </a:t>
            </a:r>
          </a:p>
          <a:p>
            <a:endParaRPr lang="en-US" dirty="0"/>
          </a:p>
        </p:txBody>
      </p:sp>
      <p:sp>
        <p:nvSpPr>
          <p:cNvPr id="4" name="Slide Number Placeholder 3">
            <a:extLst>
              <a:ext uri="{FF2B5EF4-FFF2-40B4-BE49-F238E27FC236}">
                <a16:creationId xmlns:a16="http://schemas.microsoft.com/office/drawing/2014/main" id="{A2E39994-65E3-4A43-B1E5-640EEFB81F49}"/>
              </a:ext>
            </a:extLst>
          </p:cNvPr>
          <p:cNvSpPr>
            <a:spLocks noGrp="1"/>
          </p:cNvSpPr>
          <p:nvPr>
            <p:ph type="sldNum" sz="quarter" idx="12"/>
          </p:nvPr>
        </p:nvSpPr>
        <p:spPr/>
        <p:txBody>
          <a:bodyPr/>
          <a:lstStyle/>
          <a:p>
            <a:fld id="{1267485E-2600-B14D-9C9B-573DBF3B3522}" type="slidenum">
              <a:rPr lang="en-US" smtClean="0"/>
              <a:t>141</a:t>
            </a:fld>
            <a:endParaRPr lang="en-US"/>
          </a:p>
        </p:txBody>
      </p:sp>
    </p:spTree>
    <p:extLst>
      <p:ext uri="{BB962C8B-B14F-4D97-AF65-F5344CB8AC3E}">
        <p14:creationId xmlns:p14="http://schemas.microsoft.com/office/powerpoint/2010/main" val="19529811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E5A0-E3F4-4340-B818-393B88706267}"/>
              </a:ext>
            </a:extLst>
          </p:cNvPr>
          <p:cNvSpPr>
            <a:spLocks noGrp="1"/>
          </p:cNvSpPr>
          <p:nvPr>
            <p:ph type="title"/>
          </p:nvPr>
        </p:nvSpPr>
        <p:spPr/>
        <p:txBody>
          <a:bodyPr/>
          <a:lstStyle/>
          <a:p>
            <a:r>
              <a:rPr lang="en-US" b="1" dirty="0"/>
              <a:t>Joys of Mentoring </a:t>
            </a:r>
            <a:br>
              <a:rPr lang="en-US" b="1" dirty="0"/>
            </a:br>
            <a:r>
              <a:rPr lang="en-US" b="1" dirty="0"/>
              <a:t>3</a:t>
            </a:r>
          </a:p>
        </p:txBody>
      </p:sp>
      <p:sp>
        <p:nvSpPr>
          <p:cNvPr id="3" name="Content Placeholder 2">
            <a:extLst>
              <a:ext uri="{FF2B5EF4-FFF2-40B4-BE49-F238E27FC236}">
                <a16:creationId xmlns:a16="http://schemas.microsoft.com/office/drawing/2014/main" id="{96DC17C6-FEA1-4A4B-B85B-5B93636A150B}"/>
              </a:ext>
            </a:extLst>
          </p:cNvPr>
          <p:cNvSpPr>
            <a:spLocks noGrp="1"/>
          </p:cNvSpPr>
          <p:nvPr>
            <p:ph idx="1"/>
          </p:nvPr>
        </p:nvSpPr>
        <p:spPr>
          <a:xfrm>
            <a:off x="5021496" y="561613"/>
            <a:ext cx="6281873" cy="5734774"/>
          </a:xfrm>
        </p:spPr>
        <p:txBody>
          <a:bodyPr anchor="t"/>
          <a:lstStyle/>
          <a:p>
            <a:pPr marL="0" indent="0">
              <a:buNone/>
            </a:pPr>
            <a:r>
              <a:rPr lang="en-US" b="1" dirty="0"/>
              <a:t>As a mentor, what were your most rewarding experiences? </a:t>
            </a:r>
          </a:p>
          <a:p>
            <a:r>
              <a:rPr lang="en-US" dirty="0"/>
              <a:t>"Seeing her excitement and enthusiasm--watching her gain insights into concepts that are difficult for a student to learn." </a:t>
            </a:r>
          </a:p>
          <a:p>
            <a:r>
              <a:rPr lang="en-US" dirty="0"/>
              <a:t>"His comments, his requests for assistance, and the fact that he returned week after week was incentive enough for me to prevail in the face of countless hours of my own preparation." </a:t>
            </a:r>
          </a:p>
          <a:p>
            <a:r>
              <a:rPr lang="en-US" dirty="0"/>
              <a:t>"Helping a beginning official so that he decided to stay in the profession for a second year." </a:t>
            </a:r>
          </a:p>
          <a:p>
            <a:r>
              <a:rPr lang="en-US" dirty="0"/>
              <a:t>"They (new officials) told me that I unknowingly role-modeled a lesson idea and event management techniques, and they voluntarily and successfully adapted these ideas."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EC71BE6-B02A-C24E-B62A-A551806C0C98}"/>
              </a:ext>
            </a:extLst>
          </p:cNvPr>
          <p:cNvSpPr>
            <a:spLocks noGrp="1"/>
          </p:cNvSpPr>
          <p:nvPr>
            <p:ph type="sldNum" sz="quarter" idx="12"/>
          </p:nvPr>
        </p:nvSpPr>
        <p:spPr/>
        <p:txBody>
          <a:bodyPr/>
          <a:lstStyle/>
          <a:p>
            <a:fld id="{1267485E-2600-B14D-9C9B-573DBF3B3522}" type="slidenum">
              <a:rPr lang="en-US" smtClean="0"/>
              <a:t>142</a:t>
            </a:fld>
            <a:endParaRPr lang="en-US"/>
          </a:p>
        </p:txBody>
      </p:sp>
    </p:spTree>
    <p:extLst>
      <p:ext uri="{BB962C8B-B14F-4D97-AF65-F5344CB8AC3E}">
        <p14:creationId xmlns:p14="http://schemas.microsoft.com/office/powerpoint/2010/main" val="6420353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7CC4-4302-F444-A09D-0FEAF5A07A34}"/>
              </a:ext>
            </a:extLst>
          </p:cNvPr>
          <p:cNvSpPr>
            <a:spLocks noGrp="1"/>
          </p:cNvSpPr>
          <p:nvPr>
            <p:ph type="title"/>
          </p:nvPr>
        </p:nvSpPr>
        <p:spPr/>
        <p:txBody>
          <a:bodyPr/>
          <a:lstStyle/>
          <a:p>
            <a:r>
              <a:rPr lang="en-US" b="1" dirty="0"/>
              <a:t>Joys of Mentoring</a:t>
            </a:r>
            <a:br>
              <a:rPr lang="en-US" b="1" dirty="0"/>
            </a:br>
            <a:r>
              <a:rPr lang="en-US" b="1" dirty="0"/>
              <a:t>4</a:t>
            </a:r>
          </a:p>
        </p:txBody>
      </p:sp>
      <p:sp>
        <p:nvSpPr>
          <p:cNvPr id="3" name="Content Placeholder 2">
            <a:extLst>
              <a:ext uri="{FF2B5EF4-FFF2-40B4-BE49-F238E27FC236}">
                <a16:creationId xmlns:a16="http://schemas.microsoft.com/office/drawing/2014/main" id="{8C7EA83E-B9B7-2543-9A0C-222E8B3EEF3F}"/>
              </a:ext>
            </a:extLst>
          </p:cNvPr>
          <p:cNvSpPr>
            <a:spLocks noGrp="1"/>
          </p:cNvSpPr>
          <p:nvPr>
            <p:ph idx="1"/>
          </p:nvPr>
        </p:nvSpPr>
        <p:spPr>
          <a:xfrm>
            <a:off x="5102407" y="640080"/>
            <a:ext cx="6281873" cy="5248622"/>
          </a:xfrm>
        </p:spPr>
        <p:txBody>
          <a:bodyPr anchor="t">
            <a:normAutofit fontScale="92500" lnSpcReduction="20000"/>
          </a:bodyPr>
          <a:lstStyle/>
          <a:p>
            <a:r>
              <a:rPr lang="en-US" sz="2000" dirty="0"/>
              <a:t>"The greatest reward was helping him to understand where the pitfalls are in the event and how to instruct the athletes and coworkers to avoid the problems." </a:t>
            </a:r>
          </a:p>
          <a:p>
            <a:r>
              <a:rPr lang="en-US" sz="2000" dirty="0"/>
              <a:t>“Having her report how well the athletes responded to techniques I had shared with her." </a:t>
            </a:r>
          </a:p>
          <a:p>
            <a:r>
              <a:rPr lang="en-US" sz="2000" dirty="0"/>
              <a:t>"The overwhelming appreciation I receive! And watching them grow into colleagues and competent officials." </a:t>
            </a:r>
          </a:p>
          <a:p>
            <a:r>
              <a:rPr lang="en-US" sz="2000" dirty="0"/>
              <a:t>"Getting her to realize and accept the idea of being a good referee is the art of communication: knowledge without necessarily communicating skills or the details of how to accomplish the mission." </a:t>
            </a:r>
          </a:p>
          <a:p>
            <a:r>
              <a:rPr lang="en-US" sz="2000" dirty="0"/>
              <a:t>"Watching him try out and expand the ideas that we planned together!"</a:t>
            </a:r>
            <a:br>
              <a:rPr lang="en-US" sz="2000" dirty="0"/>
            </a:br>
            <a:endParaRPr lang="en-US" sz="2000" dirty="0"/>
          </a:p>
          <a:p>
            <a:endParaRPr lang="en-US" sz="2000" dirty="0"/>
          </a:p>
          <a:p>
            <a:endParaRPr lang="en-US" sz="2000" dirty="0"/>
          </a:p>
          <a:p>
            <a:endParaRPr lang="en-US" dirty="0"/>
          </a:p>
        </p:txBody>
      </p:sp>
      <p:sp>
        <p:nvSpPr>
          <p:cNvPr id="4" name="Slide Number Placeholder 3">
            <a:extLst>
              <a:ext uri="{FF2B5EF4-FFF2-40B4-BE49-F238E27FC236}">
                <a16:creationId xmlns:a16="http://schemas.microsoft.com/office/drawing/2014/main" id="{365FB852-30B9-C748-8B2D-800431782B3F}"/>
              </a:ext>
            </a:extLst>
          </p:cNvPr>
          <p:cNvSpPr>
            <a:spLocks noGrp="1"/>
          </p:cNvSpPr>
          <p:nvPr>
            <p:ph type="sldNum" sz="quarter" idx="12"/>
          </p:nvPr>
        </p:nvSpPr>
        <p:spPr/>
        <p:txBody>
          <a:bodyPr/>
          <a:lstStyle/>
          <a:p>
            <a:fld id="{1267485E-2600-B14D-9C9B-573DBF3B3522}" type="slidenum">
              <a:rPr lang="en-US" smtClean="0"/>
              <a:t>143</a:t>
            </a:fld>
            <a:endParaRPr lang="en-US"/>
          </a:p>
        </p:txBody>
      </p:sp>
    </p:spTree>
    <p:extLst>
      <p:ext uri="{BB962C8B-B14F-4D97-AF65-F5344CB8AC3E}">
        <p14:creationId xmlns:p14="http://schemas.microsoft.com/office/powerpoint/2010/main" val="8676951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FF59-B7E5-6B44-A0E6-70D35A077ECC}"/>
              </a:ext>
            </a:extLst>
          </p:cNvPr>
          <p:cNvSpPr>
            <a:spLocks noGrp="1"/>
          </p:cNvSpPr>
          <p:nvPr>
            <p:ph type="title"/>
          </p:nvPr>
        </p:nvSpPr>
        <p:spPr/>
        <p:txBody>
          <a:bodyPr/>
          <a:lstStyle/>
          <a:p>
            <a:r>
              <a:rPr lang="en-US" b="1" dirty="0"/>
              <a:t>Avoiding the Risks of Mentoring</a:t>
            </a:r>
          </a:p>
        </p:txBody>
      </p:sp>
      <p:sp>
        <p:nvSpPr>
          <p:cNvPr id="3" name="Content Placeholder 2">
            <a:extLst>
              <a:ext uri="{FF2B5EF4-FFF2-40B4-BE49-F238E27FC236}">
                <a16:creationId xmlns:a16="http://schemas.microsoft.com/office/drawing/2014/main" id="{6DE30359-E16F-CC47-BFC1-67CE2237D570}"/>
              </a:ext>
            </a:extLst>
          </p:cNvPr>
          <p:cNvSpPr>
            <a:spLocks noGrp="1"/>
          </p:cNvSpPr>
          <p:nvPr>
            <p:ph idx="1"/>
          </p:nvPr>
        </p:nvSpPr>
        <p:spPr>
          <a:xfrm>
            <a:off x="5102407" y="953835"/>
            <a:ext cx="6281873" cy="5248622"/>
          </a:xfrm>
        </p:spPr>
        <p:txBody>
          <a:bodyPr anchor="t"/>
          <a:lstStyle/>
          <a:p>
            <a:r>
              <a:rPr lang="en-US" sz="2400" dirty="0"/>
              <a:t>Are there</a:t>
            </a:r>
            <a:r>
              <a:rPr lang="en-US" sz="2400" b="1" dirty="0"/>
              <a:t> risks </a:t>
            </a:r>
            <a:r>
              <a:rPr lang="en-US" sz="2400" dirty="0"/>
              <a:t>associated with mentoring? </a:t>
            </a:r>
          </a:p>
          <a:p>
            <a:r>
              <a:rPr lang="en-US" sz="2400" dirty="0"/>
              <a:t>The answer is, </a:t>
            </a:r>
            <a:r>
              <a:rPr lang="en-US" sz="2400" b="1" dirty="0"/>
              <a:t>"Relatively few," </a:t>
            </a:r>
            <a:r>
              <a:rPr lang="en-US" sz="2400" dirty="0"/>
              <a:t>if risks are thought of as the lack of predictability and personal control over events that could harm us in some way. </a:t>
            </a:r>
          </a:p>
          <a:p>
            <a:r>
              <a:rPr lang="en-US" sz="2400" i="1" dirty="0"/>
              <a:t>Fortunately the major risks associated with mentoring can be avoided or reduced through knowledge and planning. </a:t>
            </a:r>
          </a:p>
          <a:p>
            <a:r>
              <a:rPr lang="en-US" sz="2400" i="1" dirty="0"/>
              <a:t>…</a:t>
            </a:r>
            <a:r>
              <a:rPr lang="en-US" sz="2400" b="1" i="1" dirty="0"/>
              <a:t>If you Fail to Plan…Plan to Fail!</a:t>
            </a:r>
          </a:p>
          <a:p>
            <a:endParaRPr lang="en-US" dirty="0"/>
          </a:p>
        </p:txBody>
      </p:sp>
      <p:sp>
        <p:nvSpPr>
          <p:cNvPr id="4" name="Slide Number Placeholder 3">
            <a:extLst>
              <a:ext uri="{FF2B5EF4-FFF2-40B4-BE49-F238E27FC236}">
                <a16:creationId xmlns:a16="http://schemas.microsoft.com/office/drawing/2014/main" id="{223A9E07-1C5D-9E45-BA97-0C155EDCB459}"/>
              </a:ext>
            </a:extLst>
          </p:cNvPr>
          <p:cNvSpPr>
            <a:spLocks noGrp="1"/>
          </p:cNvSpPr>
          <p:nvPr>
            <p:ph type="sldNum" sz="quarter" idx="12"/>
          </p:nvPr>
        </p:nvSpPr>
        <p:spPr/>
        <p:txBody>
          <a:bodyPr/>
          <a:lstStyle/>
          <a:p>
            <a:fld id="{1267485E-2600-B14D-9C9B-573DBF3B3522}" type="slidenum">
              <a:rPr lang="en-US" smtClean="0"/>
              <a:t>144</a:t>
            </a:fld>
            <a:endParaRPr lang="en-US"/>
          </a:p>
        </p:txBody>
      </p:sp>
    </p:spTree>
    <p:extLst>
      <p:ext uri="{BB962C8B-B14F-4D97-AF65-F5344CB8AC3E}">
        <p14:creationId xmlns:p14="http://schemas.microsoft.com/office/powerpoint/2010/main" val="3253307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26AC-7FC4-5C47-9631-0176D068CE52}"/>
              </a:ext>
            </a:extLst>
          </p:cNvPr>
          <p:cNvSpPr>
            <a:spLocks noGrp="1"/>
          </p:cNvSpPr>
          <p:nvPr>
            <p:ph type="title"/>
          </p:nvPr>
        </p:nvSpPr>
        <p:spPr/>
        <p:txBody>
          <a:bodyPr/>
          <a:lstStyle/>
          <a:p>
            <a:r>
              <a:rPr lang="en-US" b="1" dirty="0"/>
              <a:t>Risk Awareness and Prevention</a:t>
            </a:r>
          </a:p>
        </p:txBody>
      </p:sp>
      <p:sp>
        <p:nvSpPr>
          <p:cNvPr id="3" name="Content Placeholder 2">
            <a:extLst>
              <a:ext uri="{FF2B5EF4-FFF2-40B4-BE49-F238E27FC236}">
                <a16:creationId xmlns:a16="http://schemas.microsoft.com/office/drawing/2014/main" id="{ED787626-79B2-CB4C-A7A2-DCDEEBC04B5B}"/>
              </a:ext>
            </a:extLst>
          </p:cNvPr>
          <p:cNvSpPr>
            <a:spLocks noGrp="1"/>
          </p:cNvSpPr>
          <p:nvPr>
            <p:ph idx="1"/>
          </p:nvPr>
        </p:nvSpPr>
        <p:spPr/>
        <p:txBody>
          <a:bodyPr anchor="t"/>
          <a:lstStyle/>
          <a:p>
            <a:pPr marL="0" indent="0">
              <a:buNone/>
            </a:pPr>
            <a:r>
              <a:rPr lang="en-US" sz="2400" b="1" dirty="0"/>
              <a:t>What are the risks and how can they be avoided or reduced? </a:t>
            </a:r>
          </a:p>
          <a:p>
            <a:r>
              <a:rPr lang="en-US" sz="2400" dirty="0"/>
              <a:t>Four of the most commonly mentioned risks--or fears of risks--are identified below and illustrated by examples of comments often made by mentors and would-be mentors. </a:t>
            </a:r>
          </a:p>
          <a:p>
            <a:r>
              <a:rPr lang="en-US" sz="2400" dirty="0"/>
              <a:t>Brief descriptions are offered of the kinds of knowledge or actions that help to avoid such risks or to reduce fears of them. </a:t>
            </a:r>
          </a:p>
          <a:p>
            <a:endParaRPr lang="en-US" dirty="0"/>
          </a:p>
        </p:txBody>
      </p:sp>
      <p:sp>
        <p:nvSpPr>
          <p:cNvPr id="4" name="Slide Number Placeholder 3">
            <a:extLst>
              <a:ext uri="{FF2B5EF4-FFF2-40B4-BE49-F238E27FC236}">
                <a16:creationId xmlns:a16="http://schemas.microsoft.com/office/drawing/2014/main" id="{94F5DD99-1BDF-BA40-87B8-2A80D40DF77F}"/>
              </a:ext>
            </a:extLst>
          </p:cNvPr>
          <p:cNvSpPr>
            <a:spLocks noGrp="1"/>
          </p:cNvSpPr>
          <p:nvPr>
            <p:ph type="sldNum" sz="quarter" idx="12"/>
          </p:nvPr>
        </p:nvSpPr>
        <p:spPr/>
        <p:txBody>
          <a:bodyPr/>
          <a:lstStyle/>
          <a:p>
            <a:fld id="{1267485E-2600-B14D-9C9B-573DBF3B3522}" type="slidenum">
              <a:rPr lang="en-US" smtClean="0"/>
              <a:t>145</a:t>
            </a:fld>
            <a:endParaRPr lang="en-US"/>
          </a:p>
        </p:txBody>
      </p:sp>
    </p:spTree>
    <p:extLst>
      <p:ext uri="{BB962C8B-B14F-4D97-AF65-F5344CB8AC3E}">
        <p14:creationId xmlns:p14="http://schemas.microsoft.com/office/powerpoint/2010/main" val="27974669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27A6-2CD6-1D4E-9539-6580791D638A}"/>
              </a:ext>
            </a:extLst>
          </p:cNvPr>
          <p:cNvSpPr>
            <a:spLocks noGrp="1"/>
          </p:cNvSpPr>
          <p:nvPr>
            <p:ph type="title"/>
          </p:nvPr>
        </p:nvSpPr>
        <p:spPr/>
        <p:txBody>
          <a:bodyPr>
            <a:normAutofit fontScale="90000"/>
          </a:bodyPr>
          <a:lstStyle/>
          <a:p>
            <a:r>
              <a:rPr lang="en-US" b="1" dirty="0"/>
              <a:t>Mismatch between Mentor and participant</a:t>
            </a:r>
            <a:br>
              <a:rPr lang="en-US" b="1" dirty="0"/>
            </a:br>
            <a:r>
              <a:rPr lang="en-US" b="1" dirty="0"/>
              <a:t>1</a:t>
            </a:r>
          </a:p>
        </p:txBody>
      </p:sp>
      <p:sp>
        <p:nvSpPr>
          <p:cNvPr id="3" name="Content Placeholder 2">
            <a:extLst>
              <a:ext uri="{FF2B5EF4-FFF2-40B4-BE49-F238E27FC236}">
                <a16:creationId xmlns:a16="http://schemas.microsoft.com/office/drawing/2014/main" id="{19D43565-05ED-BD4C-AF42-E5A5B7E0D43C}"/>
              </a:ext>
            </a:extLst>
          </p:cNvPr>
          <p:cNvSpPr>
            <a:spLocks noGrp="1"/>
          </p:cNvSpPr>
          <p:nvPr>
            <p:ph idx="1"/>
          </p:nvPr>
        </p:nvSpPr>
        <p:spPr/>
        <p:txBody>
          <a:bodyPr anchor="t"/>
          <a:lstStyle/>
          <a:p>
            <a:r>
              <a:rPr lang="en-US" sz="2400" dirty="0"/>
              <a:t>Mentors express this fear with statements like: "Our personal styles may clash.” </a:t>
            </a:r>
          </a:p>
          <a:p>
            <a:r>
              <a:rPr lang="en-US" sz="2400" dirty="0"/>
              <a:t>“We may not be able to work together.” </a:t>
            </a:r>
          </a:p>
          <a:p>
            <a:r>
              <a:rPr lang="en-US" sz="2400" dirty="0"/>
              <a:t>“I'm afraid I will overpower or threaten him. “</a:t>
            </a:r>
          </a:p>
          <a:p>
            <a:r>
              <a:rPr lang="en-US" sz="2400" dirty="0"/>
              <a:t>“She has become too demanding and too dependent. “</a:t>
            </a:r>
          </a:p>
          <a:p>
            <a:r>
              <a:rPr lang="en-US" sz="2400" dirty="0"/>
              <a:t>“Can he take honest, well-intentioned criticism?" </a:t>
            </a:r>
          </a:p>
          <a:p>
            <a:endParaRPr lang="en-US" dirty="0"/>
          </a:p>
        </p:txBody>
      </p:sp>
      <p:sp>
        <p:nvSpPr>
          <p:cNvPr id="4" name="Slide Number Placeholder 3">
            <a:extLst>
              <a:ext uri="{FF2B5EF4-FFF2-40B4-BE49-F238E27FC236}">
                <a16:creationId xmlns:a16="http://schemas.microsoft.com/office/drawing/2014/main" id="{812569AB-9BA1-8549-8B56-16E18CAE8820}"/>
              </a:ext>
            </a:extLst>
          </p:cNvPr>
          <p:cNvSpPr>
            <a:spLocks noGrp="1"/>
          </p:cNvSpPr>
          <p:nvPr>
            <p:ph type="sldNum" sz="quarter" idx="12"/>
          </p:nvPr>
        </p:nvSpPr>
        <p:spPr/>
        <p:txBody>
          <a:bodyPr/>
          <a:lstStyle/>
          <a:p>
            <a:fld id="{1267485E-2600-B14D-9C9B-573DBF3B3522}" type="slidenum">
              <a:rPr lang="en-US" smtClean="0"/>
              <a:t>146</a:t>
            </a:fld>
            <a:endParaRPr lang="en-US"/>
          </a:p>
        </p:txBody>
      </p:sp>
    </p:spTree>
    <p:extLst>
      <p:ext uri="{BB962C8B-B14F-4D97-AF65-F5344CB8AC3E}">
        <p14:creationId xmlns:p14="http://schemas.microsoft.com/office/powerpoint/2010/main" val="33142194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247C-7293-ED48-BD7F-5D58D047B8CA}"/>
              </a:ext>
            </a:extLst>
          </p:cNvPr>
          <p:cNvSpPr>
            <a:spLocks noGrp="1"/>
          </p:cNvSpPr>
          <p:nvPr>
            <p:ph type="title"/>
          </p:nvPr>
        </p:nvSpPr>
        <p:spPr/>
        <p:txBody>
          <a:bodyPr>
            <a:normAutofit fontScale="90000"/>
          </a:bodyPr>
          <a:lstStyle/>
          <a:p>
            <a:r>
              <a:rPr lang="en-US" b="1" dirty="0"/>
              <a:t>Threat to one’s Officiating Image</a:t>
            </a:r>
            <a:br>
              <a:rPr lang="en-US" b="1" dirty="0"/>
            </a:br>
            <a:r>
              <a:rPr lang="en-US" b="1" dirty="0"/>
              <a:t>2</a:t>
            </a:r>
          </a:p>
        </p:txBody>
      </p:sp>
      <p:sp>
        <p:nvSpPr>
          <p:cNvPr id="3" name="Content Placeholder 2">
            <a:extLst>
              <a:ext uri="{FF2B5EF4-FFF2-40B4-BE49-F238E27FC236}">
                <a16:creationId xmlns:a16="http://schemas.microsoft.com/office/drawing/2014/main" id="{92C15719-64EE-194A-B3FE-5A0A1402B641}"/>
              </a:ext>
            </a:extLst>
          </p:cNvPr>
          <p:cNvSpPr>
            <a:spLocks noGrp="1"/>
          </p:cNvSpPr>
          <p:nvPr>
            <p:ph idx="1"/>
          </p:nvPr>
        </p:nvSpPr>
        <p:spPr/>
        <p:txBody>
          <a:bodyPr anchor="t"/>
          <a:lstStyle/>
          <a:p>
            <a:r>
              <a:rPr lang="en-US" sz="2400" dirty="0"/>
              <a:t>This concern is expressed by statements like: "I may be misunderstood; he, she, or my colleagues may think I'm a know-it-all. </a:t>
            </a:r>
          </a:p>
          <a:p>
            <a:pPr marL="0" indent="0">
              <a:buNone/>
            </a:pPr>
            <a:endParaRPr lang="en-US" sz="2400" dirty="0"/>
          </a:p>
          <a:p>
            <a:r>
              <a:rPr lang="en-US" sz="2400" dirty="0"/>
              <a:t>“If she fails to make the grade in spite of my mentoring, people may begin to wonder about my own competence.”</a:t>
            </a:r>
          </a:p>
          <a:p>
            <a:pPr marL="0" indent="0">
              <a:buNone/>
            </a:pPr>
            <a:endParaRPr lang="en-US" sz="2400" dirty="0"/>
          </a:p>
          <a:p>
            <a:r>
              <a:rPr lang="en-US" sz="2400" dirty="0"/>
              <a:t> “I could be responsible for his success or failure!" </a:t>
            </a:r>
          </a:p>
          <a:p>
            <a:pPr marL="0" indent="0">
              <a:buNone/>
            </a:pPr>
            <a:endParaRPr lang="en-US" dirty="0"/>
          </a:p>
        </p:txBody>
      </p:sp>
      <p:sp>
        <p:nvSpPr>
          <p:cNvPr id="4" name="Slide Number Placeholder 3">
            <a:extLst>
              <a:ext uri="{FF2B5EF4-FFF2-40B4-BE49-F238E27FC236}">
                <a16:creationId xmlns:a16="http://schemas.microsoft.com/office/drawing/2014/main" id="{BA7FE866-4A64-D446-BE67-EA2E9058FD62}"/>
              </a:ext>
            </a:extLst>
          </p:cNvPr>
          <p:cNvSpPr>
            <a:spLocks noGrp="1"/>
          </p:cNvSpPr>
          <p:nvPr>
            <p:ph type="sldNum" sz="quarter" idx="12"/>
          </p:nvPr>
        </p:nvSpPr>
        <p:spPr/>
        <p:txBody>
          <a:bodyPr/>
          <a:lstStyle/>
          <a:p>
            <a:fld id="{1267485E-2600-B14D-9C9B-573DBF3B3522}" type="slidenum">
              <a:rPr lang="en-US" smtClean="0"/>
              <a:t>147</a:t>
            </a:fld>
            <a:endParaRPr lang="en-US"/>
          </a:p>
        </p:txBody>
      </p:sp>
    </p:spTree>
    <p:extLst>
      <p:ext uri="{BB962C8B-B14F-4D97-AF65-F5344CB8AC3E}">
        <p14:creationId xmlns:p14="http://schemas.microsoft.com/office/powerpoint/2010/main" val="37441223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1ACE-40E3-B442-9837-A86312B4F729}"/>
              </a:ext>
            </a:extLst>
          </p:cNvPr>
          <p:cNvSpPr>
            <a:spLocks noGrp="1"/>
          </p:cNvSpPr>
          <p:nvPr>
            <p:ph type="title"/>
          </p:nvPr>
        </p:nvSpPr>
        <p:spPr/>
        <p:txBody>
          <a:bodyPr>
            <a:normAutofit fontScale="90000"/>
          </a:bodyPr>
          <a:lstStyle/>
          <a:p>
            <a:r>
              <a:rPr lang="en-US" b="1" dirty="0"/>
              <a:t>Knowledge and Action – Officiating Image</a:t>
            </a:r>
            <a:br>
              <a:rPr lang="en-US" b="1" dirty="0"/>
            </a:br>
            <a:r>
              <a:rPr lang="en-US" b="1" dirty="0"/>
              <a:t>3</a:t>
            </a:r>
          </a:p>
        </p:txBody>
      </p:sp>
      <p:sp>
        <p:nvSpPr>
          <p:cNvPr id="3" name="Content Placeholder 2">
            <a:extLst>
              <a:ext uri="{FF2B5EF4-FFF2-40B4-BE49-F238E27FC236}">
                <a16:creationId xmlns:a16="http://schemas.microsoft.com/office/drawing/2014/main" id="{9636F2DF-3113-0E47-B6E1-87EFBAB457E9}"/>
              </a:ext>
            </a:extLst>
          </p:cNvPr>
          <p:cNvSpPr>
            <a:spLocks noGrp="1"/>
          </p:cNvSpPr>
          <p:nvPr>
            <p:ph idx="1"/>
          </p:nvPr>
        </p:nvSpPr>
        <p:spPr>
          <a:xfrm>
            <a:off x="5118447" y="803186"/>
            <a:ext cx="6281873" cy="5734774"/>
          </a:xfrm>
        </p:spPr>
        <p:txBody>
          <a:bodyPr anchor="t"/>
          <a:lstStyle/>
          <a:p>
            <a:r>
              <a:rPr lang="en-US" sz="2000" dirty="0"/>
              <a:t>Individuals who are familiar with the multiple roles that mentors can play avoid stereotyped perceptions of mentors and their participants, and can help to dispel misconceptions about the degree of responsibility a mentor has for the success or failure of the recipient of the mentoring. </a:t>
            </a:r>
          </a:p>
          <a:p>
            <a:r>
              <a:rPr lang="en-US" sz="2000" dirty="0"/>
              <a:t>It is always helpful to remember that many persons contribute to the development of any new or advancing official. </a:t>
            </a:r>
            <a:r>
              <a:rPr lang="en-US" sz="2000" i="1" dirty="0"/>
              <a:t>(</a:t>
            </a:r>
            <a:r>
              <a:rPr lang="en-US" sz="2000" b="1" i="1" dirty="0"/>
              <a:t>Discipline Mentors</a:t>
            </a:r>
            <a:r>
              <a:rPr lang="en-US" sz="2000" dirty="0"/>
              <a:t>)</a:t>
            </a:r>
          </a:p>
          <a:p>
            <a:r>
              <a:rPr lang="en-US" sz="2000" dirty="0"/>
              <a:t>Wise mentors encourage such broadly based support and avoid over-identifying with the success or failure of their mentee. </a:t>
            </a:r>
          </a:p>
          <a:p>
            <a:endParaRPr lang="en-US" dirty="0"/>
          </a:p>
        </p:txBody>
      </p:sp>
      <p:sp>
        <p:nvSpPr>
          <p:cNvPr id="4" name="Slide Number Placeholder 3">
            <a:extLst>
              <a:ext uri="{FF2B5EF4-FFF2-40B4-BE49-F238E27FC236}">
                <a16:creationId xmlns:a16="http://schemas.microsoft.com/office/drawing/2014/main" id="{4D1B8E33-7320-2947-B905-28082D8297AF}"/>
              </a:ext>
            </a:extLst>
          </p:cNvPr>
          <p:cNvSpPr>
            <a:spLocks noGrp="1"/>
          </p:cNvSpPr>
          <p:nvPr>
            <p:ph type="sldNum" sz="quarter" idx="12"/>
          </p:nvPr>
        </p:nvSpPr>
        <p:spPr/>
        <p:txBody>
          <a:bodyPr/>
          <a:lstStyle/>
          <a:p>
            <a:fld id="{1267485E-2600-B14D-9C9B-573DBF3B3522}" type="slidenum">
              <a:rPr lang="en-US" smtClean="0"/>
              <a:t>148</a:t>
            </a:fld>
            <a:endParaRPr lang="en-US"/>
          </a:p>
        </p:txBody>
      </p:sp>
    </p:spTree>
    <p:extLst>
      <p:ext uri="{BB962C8B-B14F-4D97-AF65-F5344CB8AC3E}">
        <p14:creationId xmlns:p14="http://schemas.microsoft.com/office/powerpoint/2010/main" val="41471319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A907-5A72-8C40-8873-569270BE4D9B}"/>
              </a:ext>
            </a:extLst>
          </p:cNvPr>
          <p:cNvSpPr>
            <a:spLocks noGrp="1"/>
          </p:cNvSpPr>
          <p:nvPr>
            <p:ph type="title"/>
          </p:nvPr>
        </p:nvSpPr>
        <p:spPr/>
        <p:txBody>
          <a:bodyPr/>
          <a:lstStyle/>
          <a:p>
            <a:r>
              <a:rPr lang="en-US" b="1" dirty="0"/>
              <a:t>Failure as a Mentor</a:t>
            </a:r>
            <a:br>
              <a:rPr lang="en-US" b="1" dirty="0"/>
            </a:br>
            <a:r>
              <a:rPr lang="en-US" b="1" dirty="0"/>
              <a:t>4</a:t>
            </a:r>
          </a:p>
        </p:txBody>
      </p:sp>
      <p:sp>
        <p:nvSpPr>
          <p:cNvPr id="3" name="Content Placeholder 2">
            <a:extLst>
              <a:ext uri="{FF2B5EF4-FFF2-40B4-BE49-F238E27FC236}">
                <a16:creationId xmlns:a16="http://schemas.microsoft.com/office/drawing/2014/main" id="{1D6469D4-A1CF-0040-8898-34C2B2BA6249}"/>
              </a:ext>
            </a:extLst>
          </p:cNvPr>
          <p:cNvSpPr>
            <a:spLocks noGrp="1"/>
          </p:cNvSpPr>
          <p:nvPr>
            <p:ph idx="1"/>
          </p:nvPr>
        </p:nvSpPr>
        <p:spPr/>
        <p:txBody>
          <a:bodyPr anchor="t"/>
          <a:lstStyle/>
          <a:p>
            <a:r>
              <a:rPr lang="en-US" sz="2400" dirty="0"/>
              <a:t>Mentors express this fear or concern with statements like, "I might get in over my head.” </a:t>
            </a:r>
          </a:p>
          <a:p>
            <a:r>
              <a:rPr lang="en-US" sz="2400" dirty="0"/>
              <a:t>“I'm trying to help, but maybe I'm hindering her. “</a:t>
            </a:r>
          </a:p>
          <a:p>
            <a:r>
              <a:rPr lang="en-US" sz="2400" dirty="0"/>
              <a:t>“What works for me may not work for anyone else.” </a:t>
            </a:r>
          </a:p>
          <a:p>
            <a:r>
              <a:rPr lang="en-US" sz="2400" dirty="0"/>
              <a:t>“Should I let him make mistakes that can be avoided so that he can profit from them?" </a:t>
            </a:r>
          </a:p>
          <a:p>
            <a:endParaRPr lang="en-US" dirty="0"/>
          </a:p>
        </p:txBody>
      </p:sp>
      <p:sp>
        <p:nvSpPr>
          <p:cNvPr id="4" name="Slide Number Placeholder 3">
            <a:extLst>
              <a:ext uri="{FF2B5EF4-FFF2-40B4-BE49-F238E27FC236}">
                <a16:creationId xmlns:a16="http://schemas.microsoft.com/office/drawing/2014/main" id="{94F30047-4A14-BA40-B7A1-410D36CE6715}"/>
              </a:ext>
            </a:extLst>
          </p:cNvPr>
          <p:cNvSpPr>
            <a:spLocks noGrp="1"/>
          </p:cNvSpPr>
          <p:nvPr>
            <p:ph type="sldNum" sz="quarter" idx="12"/>
          </p:nvPr>
        </p:nvSpPr>
        <p:spPr/>
        <p:txBody>
          <a:bodyPr/>
          <a:lstStyle/>
          <a:p>
            <a:fld id="{1267485E-2600-B14D-9C9B-573DBF3B3522}" type="slidenum">
              <a:rPr lang="en-US" smtClean="0"/>
              <a:t>149</a:t>
            </a:fld>
            <a:endParaRPr lang="en-US"/>
          </a:p>
        </p:txBody>
      </p:sp>
    </p:spTree>
    <p:extLst>
      <p:ext uri="{BB962C8B-B14F-4D97-AF65-F5344CB8AC3E}">
        <p14:creationId xmlns:p14="http://schemas.microsoft.com/office/powerpoint/2010/main" val="249188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B7C8-90E0-AA49-B21C-2DB5A1869949}"/>
              </a:ext>
            </a:extLst>
          </p:cNvPr>
          <p:cNvSpPr>
            <a:spLocks noGrp="1"/>
          </p:cNvSpPr>
          <p:nvPr>
            <p:ph type="title"/>
          </p:nvPr>
        </p:nvSpPr>
        <p:spPr/>
        <p:txBody>
          <a:bodyPr/>
          <a:lstStyle/>
          <a:p>
            <a:r>
              <a:rPr lang="en-US" b="1" dirty="0"/>
              <a:t>Further…</a:t>
            </a:r>
          </a:p>
        </p:txBody>
      </p:sp>
      <p:sp>
        <p:nvSpPr>
          <p:cNvPr id="3" name="Content Placeholder 2">
            <a:extLst>
              <a:ext uri="{FF2B5EF4-FFF2-40B4-BE49-F238E27FC236}">
                <a16:creationId xmlns:a16="http://schemas.microsoft.com/office/drawing/2014/main" id="{6FF2C231-FAC6-4F4B-8141-5C3D80841564}"/>
              </a:ext>
            </a:extLst>
          </p:cNvPr>
          <p:cNvSpPr>
            <a:spLocks noGrp="1"/>
          </p:cNvSpPr>
          <p:nvPr>
            <p:ph idx="1"/>
          </p:nvPr>
        </p:nvSpPr>
        <p:spPr>
          <a:xfrm>
            <a:off x="5173865" y="345985"/>
            <a:ext cx="6636062" cy="6402545"/>
          </a:xfrm>
        </p:spPr>
        <p:txBody>
          <a:bodyPr anchor="t">
            <a:normAutofit/>
          </a:bodyPr>
          <a:lstStyle/>
          <a:p>
            <a:r>
              <a:rPr lang="en-US" sz="1900" dirty="0"/>
              <a:t>After ranking each statement (1) Strongly Agree that the statement is representative; (2) Agree; (3) Neutral; (4) Disagree; and (5) Strongly Disagree, respondents may reflect on their own strengths and weaknesses. </a:t>
            </a:r>
          </a:p>
          <a:p>
            <a:r>
              <a:rPr lang="en-US" sz="1900" dirty="0"/>
              <a:t>Items 1-10 and 15-18 apply to many professional fields while items 11 -14 focus exclusively on the teaching portion of mentoring. </a:t>
            </a:r>
          </a:p>
          <a:p>
            <a:r>
              <a:rPr lang="en-US" sz="1900" i="1" dirty="0"/>
              <a:t>There is no single "ideal profile", but respondents who possess many of these qualities are likely to serve well as mentors. If one has serious doubts about the strength of his or her own qualifications, it might be useful to get a second opinion from a colleague who knows the respondent well. </a:t>
            </a:r>
          </a:p>
          <a:p>
            <a:r>
              <a:rPr lang="en-US" sz="1900" dirty="0"/>
              <a:t>It is also important to recognize that many of the qualities listed here are developed or learned and the result of practice. </a:t>
            </a:r>
          </a:p>
          <a:p>
            <a:endParaRPr lang="en-US" dirty="0"/>
          </a:p>
        </p:txBody>
      </p:sp>
      <p:sp>
        <p:nvSpPr>
          <p:cNvPr id="4" name="Slide Number Placeholder 3">
            <a:extLst>
              <a:ext uri="{FF2B5EF4-FFF2-40B4-BE49-F238E27FC236}">
                <a16:creationId xmlns:a16="http://schemas.microsoft.com/office/drawing/2014/main" id="{830B8C6D-58AC-A24A-9F5A-06F2D9BBDB5B}"/>
              </a:ext>
            </a:extLst>
          </p:cNvPr>
          <p:cNvSpPr>
            <a:spLocks noGrp="1"/>
          </p:cNvSpPr>
          <p:nvPr>
            <p:ph type="sldNum" sz="quarter" idx="12"/>
          </p:nvPr>
        </p:nvSpPr>
        <p:spPr/>
        <p:txBody>
          <a:bodyPr/>
          <a:lstStyle/>
          <a:p>
            <a:fld id="{1267485E-2600-B14D-9C9B-573DBF3B3522}" type="slidenum">
              <a:rPr lang="en-US" smtClean="0"/>
              <a:t>15</a:t>
            </a:fld>
            <a:endParaRPr lang="en-US"/>
          </a:p>
        </p:txBody>
      </p:sp>
    </p:spTree>
    <p:extLst>
      <p:ext uri="{BB962C8B-B14F-4D97-AF65-F5344CB8AC3E}">
        <p14:creationId xmlns:p14="http://schemas.microsoft.com/office/powerpoint/2010/main" val="28642945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DCE9-A6E4-EA49-AB91-F633E1F21422}"/>
              </a:ext>
            </a:extLst>
          </p:cNvPr>
          <p:cNvSpPr>
            <a:spLocks noGrp="1"/>
          </p:cNvSpPr>
          <p:nvPr>
            <p:ph type="title"/>
          </p:nvPr>
        </p:nvSpPr>
        <p:spPr/>
        <p:txBody>
          <a:bodyPr/>
          <a:lstStyle/>
          <a:p>
            <a:r>
              <a:rPr lang="en-US" b="1" dirty="0"/>
              <a:t>Knowledge and Action – Failure as a Mentor</a:t>
            </a:r>
          </a:p>
        </p:txBody>
      </p:sp>
      <p:sp>
        <p:nvSpPr>
          <p:cNvPr id="3" name="Content Placeholder 2">
            <a:extLst>
              <a:ext uri="{FF2B5EF4-FFF2-40B4-BE49-F238E27FC236}">
                <a16:creationId xmlns:a16="http://schemas.microsoft.com/office/drawing/2014/main" id="{6081CA5C-472B-E14A-82C6-88F205DCBD6B}"/>
              </a:ext>
            </a:extLst>
          </p:cNvPr>
          <p:cNvSpPr>
            <a:spLocks noGrp="1"/>
          </p:cNvSpPr>
          <p:nvPr>
            <p:ph idx="1"/>
          </p:nvPr>
        </p:nvSpPr>
        <p:spPr/>
        <p:txBody>
          <a:bodyPr anchor="t"/>
          <a:lstStyle/>
          <a:p>
            <a:r>
              <a:rPr lang="en-US" sz="2400" dirty="0"/>
              <a:t>Knowledge of successful mentoring techniques contributes to the professional growth of both individuals in a mentoring relationship, and thus, decreases the likelihood of frustration, failure or fear of failure for either member. </a:t>
            </a:r>
          </a:p>
          <a:p>
            <a:r>
              <a:rPr lang="en-US" sz="2400" dirty="0"/>
              <a:t>More than 50 mentoring techniques are suggested in Slides 112-134  Strategies of Mentoring. </a:t>
            </a:r>
          </a:p>
          <a:p>
            <a:pPr marL="0" indent="0">
              <a:buNone/>
            </a:pPr>
            <a:endParaRPr lang="en-US" dirty="0"/>
          </a:p>
        </p:txBody>
      </p:sp>
      <p:sp>
        <p:nvSpPr>
          <p:cNvPr id="4" name="Slide Number Placeholder 3">
            <a:extLst>
              <a:ext uri="{FF2B5EF4-FFF2-40B4-BE49-F238E27FC236}">
                <a16:creationId xmlns:a16="http://schemas.microsoft.com/office/drawing/2014/main" id="{1C8140B5-DBC8-CD47-9CA4-044822FC81F5}"/>
              </a:ext>
            </a:extLst>
          </p:cNvPr>
          <p:cNvSpPr>
            <a:spLocks noGrp="1"/>
          </p:cNvSpPr>
          <p:nvPr>
            <p:ph type="sldNum" sz="quarter" idx="12"/>
          </p:nvPr>
        </p:nvSpPr>
        <p:spPr/>
        <p:txBody>
          <a:bodyPr/>
          <a:lstStyle/>
          <a:p>
            <a:fld id="{1267485E-2600-B14D-9C9B-573DBF3B3522}" type="slidenum">
              <a:rPr lang="en-US" smtClean="0"/>
              <a:t>150</a:t>
            </a:fld>
            <a:endParaRPr lang="en-US"/>
          </a:p>
        </p:txBody>
      </p:sp>
    </p:spTree>
    <p:extLst>
      <p:ext uri="{BB962C8B-B14F-4D97-AF65-F5344CB8AC3E}">
        <p14:creationId xmlns:p14="http://schemas.microsoft.com/office/powerpoint/2010/main" val="352449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9B53-E280-1F48-8D54-ED8E1C0D1D7F}"/>
              </a:ext>
            </a:extLst>
          </p:cNvPr>
          <p:cNvSpPr>
            <a:spLocks noGrp="1"/>
          </p:cNvSpPr>
          <p:nvPr>
            <p:ph type="title"/>
          </p:nvPr>
        </p:nvSpPr>
        <p:spPr/>
        <p:txBody>
          <a:bodyPr/>
          <a:lstStyle/>
          <a:p>
            <a:r>
              <a:rPr lang="en-US" b="1" dirty="0"/>
              <a:t>Knowledge and Action</a:t>
            </a:r>
          </a:p>
        </p:txBody>
      </p:sp>
      <p:sp>
        <p:nvSpPr>
          <p:cNvPr id="3" name="Content Placeholder 2">
            <a:extLst>
              <a:ext uri="{FF2B5EF4-FFF2-40B4-BE49-F238E27FC236}">
                <a16:creationId xmlns:a16="http://schemas.microsoft.com/office/drawing/2014/main" id="{C7309861-6DF3-0E44-8776-A4CAFB9BEE4A}"/>
              </a:ext>
            </a:extLst>
          </p:cNvPr>
          <p:cNvSpPr>
            <a:spLocks noGrp="1"/>
          </p:cNvSpPr>
          <p:nvPr>
            <p:ph idx="1"/>
          </p:nvPr>
        </p:nvSpPr>
        <p:spPr>
          <a:xfrm>
            <a:off x="5151104" y="320040"/>
            <a:ext cx="6719767" cy="5248622"/>
          </a:xfrm>
        </p:spPr>
        <p:txBody>
          <a:bodyPr anchor="t">
            <a:normAutofit fontScale="92500"/>
          </a:bodyPr>
          <a:lstStyle/>
          <a:p>
            <a:r>
              <a:rPr lang="en-US" sz="2300" dirty="0"/>
              <a:t>The development of a mentoring plan can increase the sense of personal control that both members of the relationship have or may need. </a:t>
            </a:r>
          </a:p>
          <a:p>
            <a:r>
              <a:rPr lang="en-US" sz="2300" dirty="0"/>
              <a:t>Such plans can identify in a systematic way the frequency and times of regular meetings or get-togethers and the topics or issues to be covered. </a:t>
            </a:r>
          </a:p>
          <a:p>
            <a:r>
              <a:rPr lang="en-US" sz="2300" dirty="0"/>
              <a:t>A mentoring plan helps to remind everyone concerned that becoming a good official is a developmental process. </a:t>
            </a:r>
          </a:p>
          <a:p>
            <a:r>
              <a:rPr lang="en-US" sz="2300" dirty="0"/>
              <a:t>And at the end of a year, both members can look back at the plan and recognize the participant’s growth. </a:t>
            </a:r>
          </a:p>
          <a:p>
            <a:endParaRPr lang="en-US" dirty="0"/>
          </a:p>
        </p:txBody>
      </p:sp>
      <p:sp>
        <p:nvSpPr>
          <p:cNvPr id="4" name="Slide Number Placeholder 3">
            <a:extLst>
              <a:ext uri="{FF2B5EF4-FFF2-40B4-BE49-F238E27FC236}">
                <a16:creationId xmlns:a16="http://schemas.microsoft.com/office/drawing/2014/main" id="{DDF52D34-FADC-A24C-A0C1-4E9C852CD969}"/>
              </a:ext>
            </a:extLst>
          </p:cNvPr>
          <p:cNvSpPr>
            <a:spLocks noGrp="1"/>
          </p:cNvSpPr>
          <p:nvPr>
            <p:ph type="sldNum" sz="quarter" idx="12"/>
          </p:nvPr>
        </p:nvSpPr>
        <p:spPr/>
        <p:txBody>
          <a:bodyPr/>
          <a:lstStyle/>
          <a:p>
            <a:fld id="{1267485E-2600-B14D-9C9B-573DBF3B3522}" type="slidenum">
              <a:rPr lang="en-US" smtClean="0"/>
              <a:t>151</a:t>
            </a:fld>
            <a:endParaRPr lang="en-US"/>
          </a:p>
        </p:txBody>
      </p:sp>
    </p:spTree>
    <p:extLst>
      <p:ext uri="{BB962C8B-B14F-4D97-AF65-F5344CB8AC3E}">
        <p14:creationId xmlns:p14="http://schemas.microsoft.com/office/powerpoint/2010/main" val="133146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71F5-0BDC-D143-9C2C-75392C1C3676}"/>
              </a:ext>
            </a:extLst>
          </p:cNvPr>
          <p:cNvSpPr>
            <a:spLocks noGrp="1"/>
          </p:cNvSpPr>
          <p:nvPr>
            <p:ph type="title"/>
          </p:nvPr>
        </p:nvSpPr>
        <p:spPr/>
        <p:txBody>
          <a:bodyPr/>
          <a:lstStyle/>
          <a:p>
            <a:r>
              <a:rPr lang="en-US" b="1" dirty="0"/>
              <a:t>Competition of a Rivalry</a:t>
            </a:r>
          </a:p>
        </p:txBody>
      </p:sp>
      <p:sp>
        <p:nvSpPr>
          <p:cNvPr id="3" name="Content Placeholder 2">
            <a:extLst>
              <a:ext uri="{FF2B5EF4-FFF2-40B4-BE49-F238E27FC236}">
                <a16:creationId xmlns:a16="http://schemas.microsoft.com/office/drawing/2014/main" id="{F8A98F1C-6F82-BE41-925C-4D5EF9BB5779}"/>
              </a:ext>
            </a:extLst>
          </p:cNvPr>
          <p:cNvSpPr>
            <a:spLocks noGrp="1"/>
          </p:cNvSpPr>
          <p:nvPr>
            <p:ph idx="1"/>
          </p:nvPr>
        </p:nvSpPr>
        <p:spPr>
          <a:xfrm>
            <a:off x="5102407" y="953835"/>
            <a:ext cx="6281873" cy="5248622"/>
          </a:xfrm>
        </p:spPr>
        <p:txBody>
          <a:bodyPr anchor="t">
            <a:normAutofit/>
          </a:bodyPr>
          <a:lstStyle/>
          <a:p>
            <a:r>
              <a:rPr lang="en-US" sz="2400" dirty="0"/>
              <a:t>Fear of competition or rivalry is evident in statements like: "He may be more talented than I am--can I handle professional jealousy?” </a:t>
            </a:r>
          </a:p>
          <a:p>
            <a:r>
              <a:rPr lang="en-US" sz="2400" dirty="0"/>
              <a:t>“I have shared my best secrets and strategies with her and now she is surpassing me! “</a:t>
            </a:r>
          </a:p>
          <a:p>
            <a:r>
              <a:rPr lang="en-US" sz="2400" dirty="0"/>
              <a:t>“How will his or her success affect my status or opportunities?"</a:t>
            </a:r>
          </a:p>
        </p:txBody>
      </p:sp>
      <p:sp>
        <p:nvSpPr>
          <p:cNvPr id="4" name="Slide Number Placeholder 3">
            <a:extLst>
              <a:ext uri="{FF2B5EF4-FFF2-40B4-BE49-F238E27FC236}">
                <a16:creationId xmlns:a16="http://schemas.microsoft.com/office/drawing/2014/main" id="{E0711DA1-00A9-B741-BA3C-F34353725307}"/>
              </a:ext>
            </a:extLst>
          </p:cNvPr>
          <p:cNvSpPr>
            <a:spLocks noGrp="1"/>
          </p:cNvSpPr>
          <p:nvPr>
            <p:ph type="sldNum" sz="quarter" idx="12"/>
          </p:nvPr>
        </p:nvSpPr>
        <p:spPr/>
        <p:txBody>
          <a:bodyPr/>
          <a:lstStyle/>
          <a:p>
            <a:fld id="{1267485E-2600-B14D-9C9B-573DBF3B3522}" type="slidenum">
              <a:rPr lang="en-US" smtClean="0"/>
              <a:t>152</a:t>
            </a:fld>
            <a:endParaRPr lang="en-US"/>
          </a:p>
        </p:txBody>
      </p:sp>
    </p:spTree>
    <p:extLst>
      <p:ext uri="{BB962C8B-B14F-4D97-AF65-F5344CB8AC3E}">
        <p14:creationId xmlns:p14="http://schemas.microsoft.com/office/powerpoint/2010/main" val="23174303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BA9D-C3D7-CF4E-BBF3-EAB76F46300E}"/>
              </a:ext>
            </a:extLst>
          </p:cNvPr>
          <p:cNvSpPr>
            <a:spLocks noGrp="1"/>
          </p:cNvSpPr>
          <p:nvPr>
            <p:ph type="title"/>
          </p:nvPr>
        </p:nvSpPr>
        <p:spPr/>
        <p:txBody>
          <a:bodyPr/>
          <a:lstStyle/>
          <a:p>
            <a:r>
              <a:rPr lang="en-US" b="1" dirty="0"/>
              <a:t>Knowledge and Action</a:t>
            </a:r>
          </a:p>
        </p:txBody>
      </p:sp>
      <p:sp>
        <p:nvSpPr>
          <p:cNvPr id="3" name="Content Placeholder 2">
            <a:extLst>
              <a:ext uri="{FF2B5EF4-FFF2-40B4-BE49-F238E27FC236}">
                <a16:creationId xmlns:a16="http://schemas.microsoft.com/office/drawing/2014/main" id="{3DCB4EC9-3320-C14E-B716-20636131AB32}"/>
              </a:ext>
            </a:extLst>
          </p:cNvPr>
          <p:cNvSpPr>
            <a:spLocks noGrp="1"/>
          </p:cNvSpPr>
          <p:nvPr>
            <p:ph idx="1"/>
          </p:nvPr>
        </p:nvSpPr>
        <p:spPr/>
        <p:txBody>
          <a:bodyPr anchor="t">
            <a:noAutofit/>
          </a:bodyPr>
          <a:lstStyle/>
          <a:p>
            <a:r>
              <a:rPr lang="en-US" sz="2400" dirty="0"/>
              <a:t>Competition or rivalry can be destructive to any mentoring relationship.</a:t>
            </a:r>
          </a:p>
          <a:p>
            <a:r>
              <a:rPr lang="en-US" sz="2400" dirty="0"/>
              <a:t> Knowledge of the evolutionary nature of mentoring relationships helps to prepare everyone for changes in a relationship </a:t>
            </a:r>
          </a:p>
          <a:p>
            <a:r>
              <a:rPr lang="en-US" sz="2400" dirty="0"/>
              <a:t>Occasionally a few mentoring relationships last for a professional lifetime; but more often mentoring relationships are of much shorter duration because of other changes in officiating careers and organizations.</a:t>
            </a:r>
          </a:p>
        </p:txBody>
      </p:sp>
      <p:sp>
        <p:nvSpPr>
          <p:cNvPr id="4" name="Slide Number Placeholder 3">
            <a:extLst>
              <a:ext uri="{FF2B5EF4-FFF2-40B4-BE49-F238E27FC236}">
                <a16:creationId xmlns:a16="http://schemas.microsoft.com/office/drawing/2014/main" id="{3811499B-1E33-C644-A1FD-8331D422BC62}"/>
              </a:ext>
            </a:extLst>
          </p:cNvPr>
          <p:cNvSpPr>
            <a:spLocks noGrp="1"/>
          </p:cNvSpPr>
          <p:nvPr>
            <p:ph type="sldNum" sz="quarter" idx="12"/>
          </p:nvPr>
        </p:nvSpPr>
        <p:spPr/>
        <p:txBody>
          <a:bodyPr/>
          <a:lstStyle/>
          <a:p>
            <a:fld id="{1267485E-2600-B14D-9C9B-573DBF3B3522}" type="slidenum">
              <a:rPr lang="en-US" smtClean="0"/>
              <a:t>153</a:t>
            </a:fld>
            <a:endParaRPr lang="en-US"/>
          </a:p>
        </p:txBody>
      </p:sp>
    </p:spTree>
    <p:extLst>
      <p:ext uri="{BB962C8B-B14F-4D97-AF65-F5344CB8AC3E}">
        <p14:creationId xmlns:p14="http://schemas.microsoft.com/office/powerpoint/2010/main" val="28780847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4EB3-6435-AF44-ABA5-F54DC15BB901}"/>
              </a:ext>
            </a:extLst>
          </p:cNvPr>
          <p:cNvSpPr>
            <a:spLocks noGrp="1"/>
          </p:cNvSpPr>
          <p:nvPr>
            <p:ph type="title"/>
          </p:nvPr>
        </p:nvSpPr>
        <p:spPr/>
        <p:txBody>
          <a:bodyPr/>
          <a:lstStyle/>
          <a:p>
            <a:r>
              <a:rPr lang="en-US" b="1" dirty="0"/>
              <a:t>Continued</a:t>
            </a:r>
          </a:p>
        </p:txBody>
      </p:sp>
      <p:sp>
        <p:nvSpPr>
          <p:cNvPr id="3" name="Content Placeholder 2">
            <a:extLst>
              <a:ext uri="{FF2B5EF4-FFF2-40B4-BE49-F238E27FC236}">
                <a16:creationId xmlns:a16="http://schemas.microsoft.com/office/drawing/2014/main" id="{8ECE2D25-4899-E24D-8B1F-3B636D27BCBA}"/>
              </a:ext>
            </a:extLst>
          </p:cNvPr>
          <p:cNvSpPr>
            <a:spLocks noGrp="1"/>
          </p:cNvSpPr>
          <p:nvPr>
            <p:ph idx="1"/>
          </p:nvPr>
        </p:nvSpPr>
        <p:spPr>
          <a:xfrm>
            <a:off x="5118447" y="803185"/>
            <a:ext cx="6281873" cy="5564957"/>
          </a:xfrm>
        </p:spPr>
        <p:txBody>
          <a:bodyPr anchor="t"/>
          <a:lstStyle/>
          <a:p>
            <a:r>
              <a:rPr lang="en-US" sz="2400" dirty="0"/>
              <a:t>When the mentor's guidance no longer seems to be needed and the emerging or advancing official begins to demonstrate expert competence and knowledge, the wise mentor takes the lead in redefining the relationship.</a:t>
            </a:r>
          </a:p>
          <a:p>
            <a:r>
              <a:rPr lang="en-US" sz="2400" dirty="0"/>
              <a:t>Such leadership generally leads to a mutually rewarding respect for one another, and the mentor can then take justifiable pride in his or her contribution to the professional development of another individual. </a:t>
            </a:r>
          </a:p>
          <a:p>
            <a:endParaRPr lang="en-US" dirty="0"/>
          </a:p>
        </p:txBody>
      </p:sp>
      <p:sp>
        <p:nvSpPr>
          <p:cNvPr id="4" name="Slide Number Placeholder 3">
            <a:extLst>
              <a:ext uri="{FF2B5EF4-FFF2-40B4-BE49-F238E27FC236}">
                <a16:creationId xmlns:a16="http://schemas.microsoft.com/office/drawing/2014/main" id="{5D5D17E4-D7A9-7A47-AC2D-F8F861D710DB}"/>
              </a:ext>
            </a:extLst>
          </p:cNvPr>
          <p:cNvSpPr>
            <a:spLocks noGrp="1"/>
          </p:cNvSpPr>
          <p:nvPr>
            <p:ph type="sldNum" sz="quarter" idx="12"/>
          </p:nvPr>
        </p:nvSpPr>
        <p:spPr/>
        <p:txBody>
          <a:bodyPr/>
          <a:lstStyle/>
          <a:p>
            <a:fld id="{1267485E-2600-B14D-9C9B-573DBF3B3522}" type="slidenum">
              <a:rPr lang="en-US" smtClean="0"/>
              <a:t>154</a:t>
            </a:fld>
            <a:endParaRPr lang="en-US"/>
          </a:p>
        </p:txBody>
      </p:sp>
    </p:spTree>
    <p:extLst>
      <p:ext uri="{BB962C8B-B14F-4D97-AF65-F5344CB8AC3E}">
        <p14:creationId xmlns:p14="http://schemas.microsoft.com/office/powerpoint/2010/main" val="3817600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3343-2ABB-8140-A6F7-549355D26353}"/>
              </a:ext>
            </a:extLst>
          </p:cNvPr>
          <p:cNvSpPr>
            <a:spLocks noGrp="1"/>
          </p:cNvSpPr>
          <p:nvPr>
            <p:ph type="title"/>
          </p:nvPr>
        </p:nvSpPr>
        <p:spPr/>
        <p:txBody>
          <a:bodyPr/>
          <a:lstStyle/>
          <a:p>
            <a:r>
              <a:rPr lang="en-US" b="1" dirty="0"/>
              <a:t>In Closing</a:t>
            </a:r>
          </a:p>
        </p:txBody>
      </p:sp>
      <p:sp>
        <p:nvSpPr>
          <p:cNvPr id="3" name="Content Placeholder 2">
            <a:extLst>
              <a:ext uri="{FF2B5EF4-FFF2-40B4-BE49-F238E27FC236}">
                <a16:creationId xmlns:a16="http://schemas.microsoft.com/office/drawing/2014/main" id="{E06A0945-3286-8149-AFD4-54CF7A9C50BB}"/>
              </a:ext>
            </a:extLst>
          </p:cNvPr>
          <p:cNvSpPr>
            <a:spLocks noGrp="1"/>
          </p:cNvSpPr>
          <p:nvPr>
            <p:ph idx="1"/>
          </p:nvPr>
        </p:nvSpPr>
        <p:spPr>
          <a:xfrm>
            <a:off x="5102407" y="469823"/>
            <a:ext cx="6281873" cy="5734774"/>
          </a:xfrm>
        </p:spPr>
        <p:txBody>
          <a:bodyPr anchor="t">
            <a:normAutofit fontScale="92500"/>
          </a:bodyPr>
          <a:lstStyle/>
          <a:p>
            <a:r>
              <a:rPr lang="en-US" sz="2000" dirty="0"/>
              <a:t>When you wake up in the morning you have two choices – go back to sleep and dream your dreams, or wake up and </a:t>
            </a:r>
            <a:r>
              <a:rPr lang="en-US" sz="2000" i="1" dirty="0"/>
              <a:t>chase</a:t>
            </a:r>
            <a:r>
              <a:rPr lang="en-US" sz="2000" dirty="0"/>
              <a:t> those dreams.  </a:t>
            </a:r>
          </a:p>
          <a:p>
            <a:r>
              <a:rPr lang="en-US" sz="2000" dirty="0"/>
              <a:t>What will you hand down that a predecessor official has done for you, to the </a:t>
            </a:r>
            <a:r>
              <a:rPr lang="en-US" sz="2000" i="1" dirty="0"/>
              <a:t>new/JOP</a:t>
            </a:r>
            <a:r>
              <a:rPr lang="en-US" sz="2000" dirty="0"/>
              <a:t> officials that will eventually fill the ranks?  Its’ your legacy. Have you thought about what your legacy will be as a person, as a husband, as a friend, as a USA Track and Field official?  When your time is done…who will sing your song when you are gone?</a:t>
            </a:r>
          </a:p>
          <a:p>
            <a:r>
              <a:rPr lang="en-US" sz="2000" dirty="0"/>
              <a:t>This would be a great time to have that discussion with yourself…if you have not already done so.</a:t>
            </a:r>
          </a:p>
          <a:p>
            <a:r>
              <a:rPr lang="en-US" sz="2000" dirty="0"/>
              <a:t>What do you want the heritage of USA Track and Field Officials to be?  Its’ never too late to build a legacy…</a:t>
            </a:r>
            <a:r>
              <a:rPr lang="en-US" sz="2000" i="1" dirty="0"/>
              <a:t>be a mentor</a:t>
            </a:r>
            <a:r>
              <a:rPr lang="en-US" sz="2000" dirty="0"/>
              <a:t>!</a:t>
            </a:r>
          </a:p>
          <a:p>
            <a:endParaRPr lang="en-US" dirty="0"/>
          </a:p>
        </p:txBody>
      </p:sp>
      <p:sp>
        <p:nvSpPr>
          <p:cNvPr id="4" name="Slide Number Placeholder 3">
            <a:extLst>
              <a:ext uri="{FF2B5EF4-FFF2-40B4-BE49-F238E27FC236}">
                <a16:creationId xmlns:a16="http://schemas.microsoft.com/office/drawing/2014/main" id="{38AEAFB9-AA33-8A44-BB96-ADB2F05FFA31}"/>
              </a:ext>
            </a:extLst>
          </p:cNvPr>
          <p:cNvSpPr>
            <a:spLocks noGrp="1"/>
          </p:cNvSpPr>
          <p:nvPr>
            <p:ph type="sldNum" sz="quarter" idx="12"/>
          </p:nvPr>
        </p:nvSpPr>
        <p:spPr/>
        <p:txBody>
          <a:bodyPr/>
          <a:lstStyle/>
          <a:p>
            <a:fld id="{1267485E-2600-B14D-9C9B-573DBF3B3522}" type="slidenum">
              <a:rPr lang="en-US" smtClean="0"/>
              <a:t>155</a:t>
            </a:fld>
            <a:endParaRPr lang="en-US"/>
          </a:p>
        </p:txBody>
      </p:sp>
    </p:spTree>
    <p:extLst>
      <p:ext uri="{BB962C8B-B14F-4D97-AF65-F5344CB8AC3E}">
        <p14:creationId xmlns:p14="http://schemas.microsoft.com/office/powerpoint/2010/main" val="15699875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E23C-F234-754C-B07A-2A7CDEFA5169}"/>
              </a:ext>
            </a:extLst>
          </p:cNvPr>
          <p:cNvSpPr>
            <a:spLocks noGrp="1"/>
          </p:cNvSpPr>
          <p:nvPr>
            <p:ph type="title"/>
          </p:nvPr>
        </p:nvSpPr>
        <p:spPr/>
        <p:txBody>
          <a:bodyPr/>
          <a:lstStyle/>
          <a:p>
            <a:r>
              <a:rPr lang="en-US" b="1" dirty="0"/>
              <a:t>Congratulations</a:t>
            </a:r>
          </a:p>
        </p:txBody>
      </p:sp>
      <p:sp>
        <p:nvSpPr>
          <p:cNvPr id="3" name="Content Placeholder 2">
            <a:extLst>
              <a:ext uri="{FF2B5EF4-FFF2-40B4-BE49-F238E27FC236}">
                <a16:creationId xmlns:a16="http://schemas.microsoft.com/office/drawing/2014/main" id="{8F7C31B8-618B-B741-A6CF-D0F3C1B58AEB}"/>
              </a:ext>
            </a:extLst>
          </p:cNvPr>
          <p:cNvSpPr>
            <a:spLocks noGrp="1"/>
          </p:cNvSpPr>
          <p:nvPr>
            <p:ph idx="1"/>
          </p:nvPr>
        </p:nvSpPr>
        <p:spPr>
          <a:xfrm>
            <a:off x="4739425" y="320040"/>
            <a:ext cx="6967471" cy="5926214"/>
          </a:xfrm>
        </p:spPr>
        <p:txBody>
          <a:bodyPr anchor="t">
            <a:noAutofit/>
          </a:bodyPr>
          <a:lstStyle/>
          <a:p>
            <a:pPr marL="0" indent="0" algn="ctr">
              <a:buNone/>
            </a:pPr>
            <a:r>
              <a:rPr lang="en-US" sz="6000" b="1" dirty="0"/>
              <a:t>Congratulations on completing this training      session.</a:t>
            </a:r>
          </a:p>
          <a:p>
            <a:pPr marL="0" indent="0" algn="ctr">
              <a:buNone/>
            </a:pPr>
            <a:r>
              <a:rPr lang="en-US" sz="6000" b="1" dirty="0"/>
              <a:t>Read on!</a:t>
            </a:r>
          </a:p>
        </p:txBody>
      </p:sp>
      <p:sp>
        <p:nvSpPr>
          <p:cNvPr id="4" name="Slide Number Placeholder 3">
            <a:extLst>
              <a:ext uri="{FF2B5EF4-FFF2-40B4-BE49-F238E27FC236}">
                <a16:creationId xmlns:a16="http://schemas.microsoft.com/office/drawing/2014/main" id="{8F1B76C2-B617-5E40-BA4B-9BB145327A6F}"/>
              </a:ext>
            </a:extLst>
          </p:cNvPr>
          <p:cNvSpPr>
            <a:spLocks noGrp="1"/>
          </p:cNvSpPr>
          <p:nvPr>
            <p:ph type="sldNum" sz="quarter" idx="12"/>
          </p:nvPr>
        </p:nvSpPr>
        <p:spPr/>
        <p:txBody>
          <a:bodyPr/>
          <a:lstStyle/>
          <a:p>
            <a:fld id="{1267485E-2600-B14D-9C9B-573DBF3B3522}" type="slidenum">
              <a:rPr lang="en-US" smtClean="0"/>
              <a:t>156</a:t>
            </a:fld>
            <a:endParaRPr lang="en-US"/>
          </a:p>
        </p:txBody>
      </p:sp>
    </p:spTree>
    <p:extLst>
      <p:ext uri="{BB962C8B-B14F-4D97-AF65-F5344CB8AC3E}">
        <p14:creationId xmlns:p14="http://schemas.microsoft.com/office/powerpoint/2010/main" val="41706503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A853-0CD2-324E-AB98-7FBA5405851F}"/>
              </a:ext>
            </a:extLst>
          </p:cNvPr>
          <p:cNvSpPr>
            <a:spLocks noGrp="1"/>
          </p:cNvSpPr>
          <p:nvPr>
            <p:ph type="title"/>
          </p:nvPr>
        </p:nvSpPr>
        <p:spPr/>
        <p:txBody>
          <a:bodyPr/>
          <a:lstStyle/>
          <a:p>
            <a:r>
              <a:rPr lang="en-US" b="1" dirty="0"/>
              <a:t>How to verify your Mentor Training pg.1</a:t>
            </a:r>
          </a:p>
        </p:txBody>
      </p:sp>
      <p:sp>
        <p:nvSpPr>
          <p:cNvPr id="3" name="Content Placeholder 2">
            <a:extLst>
              <a:ext uri="{FF2B5EF4-FFF2-40B4-BE49-F238E27FC236}">
                <a16:creationId xmlns:a16="http://schemas.microsoft.com/office/drawing/2014/main" id="{0FAF4DB2-B03F-3C4D-AEB8-A0C3677F341E}"/>
              </a:ext>
            </a:extLst>
          </p:cNvPr>
          <p:cNvSpPr>
            <a:spLocks noGrp="1"/>
          </p:cNvSpPr>
          <p:nvPr>
            <p:ph idx="1"/>
          </p:nvPr>
        </p:nvSpPr>
        <p:spPr>
          <a:xfrm>
            <a:off x="5102407" y="953835"/>
            <a:ext cx="6281873" cy="5248622"/>
          </a:xfrm>
        </p:spPr>
        <p:txBody>
          <a:bodyPr>
            <a:normAutofit fontScale="92500" lnSpcReduction="10000"/>
          </a:bodyPr>
          <a:lstStyle/>
          <a:p>
            <a:r>
              <a:rPr lang="en-US" dirty="0"/>
              <a:t>Now that you have the knowledge of the program and have read and discussed this training session with your presenter, the final step in becoming a mentor in the JOP program is you </a:t>
            </a:r>
            <a:r>
              <a:rPr lang="en-US" b="1" dirty="0"/>
              <a:t>fill out the Memorandum of Understanding </a:t>
            </a:r>
            <a:r>
              <a:rPr lang="en-US" dirty="0"/>
              <a:t>that is contained in your Handout Packet for this onsite training session or at the link on the next slide.  </a:t>
            </a:r>
            <a:r>
              <a:rPr lang="en-US" b="1" dirty="0"/>
              <a:t>Please fill out and return to your Association Certification Chair at your first opportunity.</a:t>
            </a:r>
          </a:p>
          <a:p>
            <a:r>
              <a:rPr lang="en-US" dirty="0"/>
              <a:t>The Certification Chair/JOP Association Chair will consider your application and confirm with you if you have been accepted as a JOP Mentor. </a:t>
            </a:r>
          </a:p>
          <a:p>
            <a:r>
              <a:rPr lang="en-US" dirty="0"/>
              <a:t>Those of you have completed this training online will need to fill out the link to the Memorandum of Understanding that is contained at the end of the training slides and submit it to your Association Certification Chair/JOP Association Chair at your first opportunity. You will be notified if you are accepted as a JOP Mentor.</a:t>
            </a:r>
          </a:p>
          <a:p>
            <a:pPr marL="0" indent="0">
              <a:buNone/>
            </a:pPr>
            <a:endParaRPr lang="en-US" dirty="0"/>
          </a:p>
        </p:txBody>
      </p:sp>
      <p:sp>
        <p:nvSpPr>
          <p:cNvPr id="4" name="Slide Number Placeholder 3">
            <a:extLst>
              <a:ext uri="{FF2B5EF4-FFF2-40B4-BE49-F238E27FC236}">
                <a16:creationId xmlns:a16="http://schemas.microsoft.com/office/drawing/2014/main" id="{190BF138-A854-1446-972E-1A2B3EC77394}"/>
              </a:ext>
            </a:extLst>
          </p:cNvPr>
          <p:cNvSpPr>
            <a:spLocks noGrp="1"/>
          </p:cNvSpPr>
          <p:nvPr>
            <p:ph type="sldNum" sz="quarter" idx="12"/>
          </p:nvPr>
        </p:nvSpPr>
        <p:spPr/>
        <p:txBody>
          <a:bodyPr/>
          <a:lstStyle/>
          <a:p>
            <a:fld id="{1267485E-2600-B14D-9C9B-573DBF3B3522}" type="slidenum">
              <a:rPr lang="en-US" smtClean="0"/>
              <a:t>157</a:t>
            </a:fld>
            <a:endParaRPr lang="en-US"/>
          </a:p>
        </p:txBody>
      </p:sp>
    </p:spTree>
    <p:extLst>
      <p:ext uri="{BB962C8B-B14F-4D97-AF65-F5344CB8AC3E}">
        <p14:creationId xmlns:p14="http://schemas.microsoft.com/office/powerpoint/2010/main" val="24958893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E826-AC73-484F-B8BF-0D9BDF8DD4BD}"/>
              </a:ext>
            </a:extLst>
          </p:cNvPr>
          <p:cNvSpPr>
            <a:spLocks noGrp="1"/>
          </p:cNvSpPr>
          <p:nvPr>
            <p:ph type="title"/>
          </p:nvPr>
        </p:nvSpPr>
        <p:spPr/>
        <p:txBody>
          <a:bodyPr/>
          <a:lstStyle/>
          <a:p>
            <a:r>
              <a:rPr lang="en-US" b="1" dirty="0"/>
              <a:t>MOU Form</a:t>
            </a:r>
          </a:p>
        </p:txBody>
      </p:sp>
      <p:sp>
        <p:nvSpPr>
          <p:cNvPr id="4" name="Slide Number Placeholder 3">
            <a:extLst>
              <a:ext uri="{FF2B5EF4-FFF2-40B4-BE49-F238E27FC236}">
                <a16:creationId xmlns:a16="http://schemas.microsoft.com/office/drawing/2014/main" id="{4932D0C6-1D01-EA42-88C4-15AF0E53CC9E}"/>
              </a:ext>
            </a:extLst>
          </p:cNvPr>
          <p:cNvSpPr>
            <a:spLocks noGrp="1"/>
          </p:cNvSpPr>
          <p:nvPr>
            <p:ph type="sldNum" sz="quarter" idx="12"/>
          </p:nvPr>
        </p:nvSpPr>
        <p:spPr/>
        <p:txBody>
          <a:bodyPr/>
          <a:lstStyle/>
          <a:p>
            <a:fld id="{1267485E-2600-B14D-9C9B-573DBF3B3522}" type="slidenum">
              <a:rPr lang="en-US" smtClean="0"/>
              <a:t>158</a:t>
            </a:fld>
            <a:endParaRPr lang="en-US"/>
          </a:p>
        </p:txBody>
      </p:sp>
      <p:pic>
        <p:nvPicPr>
          <p:cNvPr id="6" name="Picture 5">
            <a:extLst>
              <a:ext uri="{FF2B5EF4-FFF2-40B4-BE49-F238E27FC236}">
                <a16:creationId xmlns:a16="http://schemas.microsoft.com/office/drawing/2014/main" id="{0D711569-3364-904C-B996-CAD3E77A11C5}"/>
              </a:ext>
            </a:extLst>
          </p:cNvPr>
          <p:cNvPicPr>
            <a:picLocks noChangeAspect="1"/>
          </p:cNvPicPr>
          <p:nvPr/>
        </p:nvPicPr>
        <p:blipFill rotWithShape="1">
          <a:blip r:embed="rId2"/>
          <a:srcRect l="35988" t="32381" r="37723" b="8571"/>
          <a:stretch/>
        </p:blipFill>
        <p:spPr>
          <a:xfrm>
            <a:off x="4746839" y="127716"/>
            <a:ext cx="5723041" cy="6602567"/>
          </a:xfrm>
          <a:prstGeom prst="rect">
            <a:avLst/>
          </a:prstGeom>
        </p:spPr>
      </p:pic>
      <p:sp>
        <p:nvSpPr>
          <p:cNvPr id="5" name="TextBox 4">
            <a:extLst>
              <a:ext uri="{FF2B5EF4-FFF2-40B4-BE49-F238E27FC236}">
                <a16:creationId xmlns:a16="http://schemas.microsoft.com/office/drawing/2014/main" id="{E0E430A7-E80B-B54C-9DD9-6A02ABDF4A4D}"/>
              </a:ext>
            </a:extLst>
          </p:cNvPr>
          <p:cNvSpPr txBox="1"/>
          <p:nvPr/>
        </p:nvSpPr>
        <p:spPr>
          <a:xfrm>
            <a:off x="1992086" y="6019931"/>
            <a:ext cx="1763485" cy="369332"/>
          </a:xfrm>
          <a:prstGeom prst="rect">
            <a:avLst/>
          </a:prstGeom>
          <a:noFill/>
        </p:spPr>
        <p:txBody>
          <a:bodyPr wrap="square" rtlCol="0">
            <a:spAutoFit/>
          </a:bodyPr>
          <a:lstStyle/>
          <a:p>
            <a:r>
              <a:rPr lang="en-US" b="1" dirty="0"/>
              <a:t>Link to MOU.</a:t>
            </a:r>
          </a:p>
        </p:txBody>
      </p:sp>
    </p:spTree>
    <p:extLst>
      <p:ext uri="{BB962C8B-B14F-4D97-AF65-F5344CB8AC3E}">
        <p14:creationId xmlns:p14="http://schemas.microsoft.com/office/powerpoint/2010/main" val="19614628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A6FA-B453-0B4E-A223-9F030C4763D4}"/>
              </a:ext>
            </a:extLst>
          </p:cNvPr>
          <p:cNvSpPr>
            <a:spLocks noGrp="1"/>
          </p:cNvSpPr>
          <p:nvPr>
            <p:ph type="title"/>
          </p:nvPr>
        </p:nvSpPr>
        <p:spPr/>
        <p:txBody>
          <a:bodyPr/>
          <a:lstStyle/>
          <a:p>
            <a:r>
              <a:rPr lang="en-US" b="1" dirty="0"/>
              <a:t>From the JOP Committee</a:t>
            </a:r>
          </a:p>
        </p:txBody>
      </p:sp>
      <p:sp>
        <p:nvSpPr>
          <p:cNvPr id="3" name="Content Placeholder 2">
            <a:extLst>
              <a:ext uri="{FF2B5EF4-FFF2-40B4-BE49-F238E27FC236}">
                <a16:creationId xmlns:a16="http://schemas.microsoft.com/office/drawing/2014/main" id="{D0A51A54-F5CA-4F49-9256-C7131C6A290B}"/>
              </a:ext>
            </a:extLst>
          </p:cNvPr>
          <p:cNvSpPr>
            <a:spLocks noGrp="1"/>
          </p:cNvSpPr>
          <p:nvPr>
            <p:ph idx="1"/>
          </p:nvPr>
        </p:nvSpPr>
        <p:spPr>
          <a:noFill/>
        </p:spPr>
        <p:txBody>
          <a:bodyPr>
            <a:normAutofit fontScale="92500" lnSpcReduction="10000"/>
          </a:bodyPr>
          <a:lstStyle/>
          <a:p>
            <a:r>
              <a:rPr lang="en-US" dirty="0"/>
              <a:t>If you have any questions at all about any part of the program, either contact your Association Certification Chair/Association JOP  Designee, your Regional Supervisors, or contact Mike Trego (IN) (</a:t>
            </a:r>
            <a:r>
              <a:rPr lang="en-US" u="sng" dirty="0">
                <a:solidFill>
                  <a:srgbClr val="0070C0"/>
                </a:solidFill>
                <a:hlinkClick r:id="rId2">
                  <a:extLst>
                    <a:ext uri="{A12FA001-AC4F-418D-AE19-62706E023703}">
                      <ahyp:hlinkClr xmlns:ahyp="http://schemas.microsoft.com/office/drawing/2018/hyperlinkcolor" val="tx"/>
                    </a:ext>
                  </a:extLst>
                </a:hlinkClick>
              </a:rPr>
              <a:t>mikeogert@gamil.com</a:t>
            </a:r>
            <a:r>
              <a:rPr lang="en-US" dirty="0"/>
              <a:t>) / 1-765-661-1645 or Ashley Newton (KY) (</a:t>
            </a:r>
            <a:r>
              <a:rPr lang="en-US" u="sng" dirty="0">
                <a:solidFill>
                  <a:srgbClr val="0070C0"/>
                </a:solidFill>
                <a:hlinkClick r:id="rId3">
                  <a:extLst>
                    <a:ext uri="{A12FA001-AC4F-418D-AE19-62706E023703}">
                      <ahyp:hlinkClr xmlns:ahyp="http://schemas.microsoft.com/office/drawing/2018/hyperlinkcolor" val="tx"/>
                    </a:ext>
                  </a:extLst>
                </a:hlinkClick>
              </a:rPr>
              <a:t>flaming_roses@hotmail.com</a:t>
            </a:r>
            <a:r>
              <a:rPr lang="en-US" dirty="0"/>
              <a:t>) / 1-502-741-6937 Committee Co-Chairs.</a:t>
            </a:r>
          </a:p>
          <a:p>
            <a:r>
              <a:rPr lang="en-US" dirty="0"/>
              <a:t>Thank you for your commitment and support of the Junior Officials Program.</a:t>
            </a:r>
          </a:p>
          <a:p>
            <a:r>
              <a:rPr lang="en-US" dirty="0"/>
              <a:t>Thanks to you it will work! When your time is up…who will tell your story?</a:t>
            </a:r>
          </a:p>
          <a:p>
            <a:r>
              <a:rPr lang="en-US" dirty="0"/>
              <a:t>What will be </a:t>
            </a:r>
            <a:r>
              <a:rPr lang="en-US" i="1" dirty="0"/>
              <a:t>your</a:t>
            </a:r>
            <a:r>
              <a:rPr lang="en-US" dirty="0"/>
              <a:t> legacy? After you have gone…You will sing your song? </a:t>
            </a:r>
          </a:p>
          <a:p>
            <a:r>
              <a:rPr lang="en-US" dirty="0"/>
              <a:t>Mike Trego / Ashley Newton – Co-Chairs and the Junior Officials Committee Members </a:t>
            </a:r>
          </a:p>
          <a:p>
            <a:endParaRPr lang="en-US" dirty="0"/>
          </a:p>
        </p:txBody>
      </p:sp>
      <p:sp>
        <p:nvSpPr>
          <p:cNvPr id="4" name="Slide Number Placeholder 3">
            <a:extLst>
              <a:ext uri="{FF2B5EF4-FFF2-40B4-BE49-F238E27FC236}">
                <a16:creationId xmlns:a16="http://schemas.microsoft.com/office/drawing/2014/main" id="{2C7DE342-4E98-B348-BB3D-52871574699B}"/>
              </a:ext>
            </a:extLst>
          </p:cNvPr>
          <p:cNvSpPr>
            <a:spLocks noGrp="1"/>
          </p:cNvSpPr>
          <p:nvPr>
            <p:ph type="sldNum" sz="quarter" idx="12"/>
          </p:nvPr>
        </p:nvSpPr>
        <p:spPr/>
        <p:txBody>
          <a:bodyPr/>
          <a:lstStyle/>
          <a:p>
            <a:fld id="{1267485E-2600-B14D-9C9B-573DBF3B3522}" type="slidenum">
              <a:rPr lang="en-US" smtClean="0"/>
              <a:t>159</a:t>
            </a:fld>
            <a:endParaRPr lang="en-US"/>
          </a:p>
        </p:txBody>
      </p:sp>
    </p:spTree>
    <p:extLst>
      <p:ext uri="{BB962C8B-B14F-4D97-AF65-F5344CB8AC3E}">
        <p14:creationId xmlns:p14="http://schemas.microsoft.com/office/powerpoint/2010/main" val="166782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E327-A0D9-964C-BA1F-9BDD2E277E99}"/>
              </a:ext>
            </a:extLst>
          </p:cNvPr>
          <p:cNvSpPr>
            <a:spLocks noGrp="1"/>
          </p:cNvSpPr>
          <p:nvPr>
            <p:ph type="title"/>
          </p:nvPr>
        </p:nvSpPr>
        <p:spPr/>
        <p:txBody>
          <a:bodyPr/>
          <a:lstStyle/>
          <a:p>
            <a:r>
              <a:rPr lang="en-US" b="1" dirty="0"/>
              <a:t>Do You Have What it Takes?</a:t>
            </a:r>
          </a:p>
        </p:txBody>
      </p:sp>
      <p:sp>
        <p:nvSpPr>
          <p:cNvPr id="3" name="Content Placeholder 2">
            <a:extLst>
              <a:ext uri="{FF2B5EF4-FFF2-40B4-BE49-F238E27FC236}">
                <a16:creationId xmlns:a16="http://schemas.microsoft.com/office/drawing/2014/main" id="{F60377D4-0F61-9B49-B979-7A75DB4D0064}"/>
              </a:ext>
            </a:extLst>
          </p:cNvPr>
          <p:cNvSpPr>
            <a:spLocks noGrp="1"/>
          </p:cNvSpPr>
          <p:nvPr>
            <p:ph idx="1"/>
          </p:nvPr>
        </p:nvSpPr>
        <p:spPr>
          <a:xfrm>
            <a:off x="5102407" y="320040"/>
            <a:ext cx="6281873" cy="754335"/>
          </a:xfrm>
        </p:spPr>
        <p:txBody>
          <a:bodyPr>
            <a:normAutofit fontScale="70000" lnSpcReduction="20000"/>
          </a:bodyPr>
          <a:lstStyle/>
          <a:p>
            <a:pPr algn="ctr"/>
            <a:r>
              <a:rPr lang="en-US" sz="2000" b="1" dirty="0"/>
              <a:t>Mentor Quality Checklist  - Exercise #1 Please see Session Handout – Suggestions for Charing Expertise on Planning.            Onsite activity in Clinic Session.</a:t>
            </a:r>
          </a:p>
          <a:p>
            <a:pPr algn="ctr"/>
            <a:endParaRPr lang="en-US" sz="2000" b="1" dirty="0"/>
          </a:p>
        </p:txBody>
      </p:sp>
      <p:pic>
        <p:nvPicPr>
          <p:cNvPr id="7" name="Picture 6">
            <a:extLst>
              <a:ext uri="{FF2B5EF4-FFF2-40B4-BE49-F238E27FC236}">
                <a16:creationId xmlns:a16="http://schemas.microsoft.com/office/drawing/2014/main" id="{E73990A4-5DE1-AE47-A7F2-B63589023321}"/>
              </a:ext>
            </a:extLst>
          </p:cNvPr>
          <p:cNvPicPr>
            <a:picLocks noChangeAspect="1"/>
          </p:cNvPicPr>
          <p:nvPr/>
        </p:nvPicPr>
        <p:blipFill rotWithShape="1">
          <a:blip r:embed="rId2"/>
          <a:srcRect l="15277" t="22715" r="25000" b="4198"/>
          <a:stretch/>
        </p:blipFill>
        <p:spPr>
          <a:xfrm>
            <a:off x="4726546" y="1064808"/>
            <a:ext cx="6809437" cy="5646006"/>
          </a:xfrm>
          <a:prstGeom prst="rect">
            <a:avLst/>
          </a:prstGeom>
        </p:spPr>
      </p:pic>
      <p:sp>
        <p:nvSpPr>
          <p:cNvPr id="4" name="Slide Number Placeholder 3">
            <a:extLst>
              <a:ext uri="{FF2B5EF4-FFF2-40B4-BE49-F238E27FC236}">
                <a16:creationId xmlns:a16="http://schemas.microsoft.com/office/drawing/2014/main" id="{F4B26F56-E64C-E341-9EDA-7C850A7D3DD6}"/>
              </a:ext>
            </a:extLst>
          </p:cNvPr>
          <p:cNvSpPr>
            <a:spLocks noGrp="1"/>
          </p:cNvSpPr>
          <p:nvPr>
            <p:ph type="sldNum" sz="quarter" idx="12"/>
          </p:nvPr>
        </p:nvSpPr>
        <p:spPr/>
        <p:txBody>
          <a:bodyPr/>
          <a:lstStyle/>
          <a:p>
            <a:fld id="{1267485E-2600-B14D-9C9B-573DBF3B3522}" type="slidenum">
              <a:rPr lang="en-US" smtClean="0"/>
              <a:t>16</a:t>
            </a:fld>
            <a:endParaRPr lang="en-US"/>
          </a:p>
        </p:txBody>
      </p:sp>
    </p:spTree>
    <p:extLst>
      <p:ext uri="{BB962C8B-B14F-4D97-AF65-F5344CB8AC3E}">
        <p14:creationId xmlns:p14="http://schemas.microsoft.com/office/powerpoint/2010/main" val="97848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CF30-7602-FE46-87A5-E6F2E2954C70}"/>
              </a:ext>
            </a:extLst>
          </p:cNvPr>
          <p:cNvSpPr>
            <a:spLocks noGrp="1"/>
          </p:cNvSpPr>
          <p:nvPr>
            <p:ph type="title"/>
          </p:nvPr>
        </p:nvSpPr>
        <p:spPr/>
        <p:txBody>
          <a:bodyPr/>
          <a:lstStyle/>
          <a:p>
            <a:r>
              <a:rPr lang="en-US" b="1" dirty="0"/>
              <a:t>Junior</a:t>
            </a:r>
            <a:br>
              <a:rPr lang="en-US" b="1" dirty="0"/>
            </a:br>
            <a:r>
              <a:rPr lang="en-US" b="1" dirty="0"/>
              <a:t>Officials</a:t>
            </a:r>
            <a:br>
              <a:rPr lang="en-US" b="1" dirty="0"/>
            </a:br>
            <a:r>
              <a:rPr lang="en-US" b="1" dirty="0"/>
              <a:t>Program</a:t>
            </a:r>
          </a:p>
        </p:txBody>
      </p:sp>
      <p:sp>
        <p:nvSpPr>
          <p:cNvPr id="3" name="Content Placeholder 2">
            <a:extLst>
              <a:ext uri="{FF2B5EF4-FFF2-40B4-BE49-F238E27FC236}">
                <a16:creationId xmlns:a16="http://schemas.microsoft.com/office/drawing/2014/main" id="{18C9CF6B-5BC6-C146-9D42-E7B0966B8B63}"/>
              </a:ext>
            </a:extLst>
          </p:cNvPr>
          <p:cNvSpPr>
            <a:spLocks noGrp="1"/>
          </p:cNvSpPr>
          <p:nvPr>
            <p:ph idx="1"/>
          </p:nvPr>
        </p:nvSpPr>
        <p:spPr/>
        <p:txBody>
          <a:bodyPr anchor="t">
            <a:normAutofit/>
          </a:bodyPr>
          <a:lstStyle/>
          <a:p>
            <a:r>
              <a:rPr lang="en-US" sz="3200" dirty="0"/>
              <a:t>So…What are you getting yourself into by becoming a Mentor in the Junior Official Program?</a:t>
            </a:r>
          </a:p>
          <a:p>
            <a:r>
              <a:rPr lang="en-US" sz="3200" dirty="0"/>
              <a:t>Let’s take a look at the JOP and see if this is a commitment that you would like to make.</a:t>
            </a:r>
          </a:p>
        </p:txBody>
      </p:sp>
      <p:sp>
        <p:nvSpPr>
          <p:cNvPr id="4" name="Slide Number Placeholder 3">
            <a:extLst>
              <a:ext uri="{FF2B5EF4-FFF2-40B4-BE49-F238E27FC236}">
                <a16:creationId xmlns:a16="http://schemas.microsoft.com/office/drawing/2014/main" id="{C8745794-7723-6A43-A50D-7400CBFCF635}"/>
              </a:ext>
            </a:extLst>
          </p:cNvPr>
          <p:cNvSpPr>
            <a:spLocks noGrp="1"/>
          </p:cNvSpPr>
          <p:nvPr>
            <p:ph type="sldNum" sz="quarter" idx="12"/>
          </p:nvPr>
        </p:nvSpPr>
        <p:spPr/>
        <p:txBody>
          <a:bodyPr/>
          <a:lstStyle/>
          <a:p>
            <a:fld id="{1267485E-2600-B14D-9C9B-573DBF3B3522}" type="slidenum">
              <a:rPr lang="en-US" smtClean="0"/>
              <a:t>17</a:t>
            </a:fld>
            <a:endParaRPr lang="en-US"/>
          </a:p>
        </p:txBody>
      </p:sp>
    </p:spTree>
    <p:extLst>
      <p:ext uri="{BB962C8B-B14F-4D97-AF65-F5344CB8AC3E}">
        <p14:creationId xmlns:p14="http://schemas.microsoft.com/office/powerpoint/2010/main" val="116102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2FC2-CB9C-DB4F-88E2-59017E772AF6}"/>
              </a:ext>
            </a:extLst>
          </p:cNvPr>
          <p:cNvSpPr>
            <a:spLocks noGrp="1"/>
          </p:cNvSpPr>
          <p:nvPr>
            <p:ph type="title"/>
          </p:nvPr>
        </p:nvSpPr>
        <p:spPr/>
        <p:txBody>
          <a:bodyPr anchor="ctr"/>
          <a:lstStyle/>
          <a:p>
            <a:r>
              <a:rPr lang="en-US" b="1" dirty="0"/>
              <a:t>Objective of the JOP</a:t>
            </a:r>
          </a:p>
        </p:txBody>
      </p:sp>
      <p:sp>
        <p:nvSpPr>
          <p:cNvPr id="3" name="Content Placeholder 2">
            <a:extLst>
              <a:ext uri="{FF2B5EF4-FFF2-40B4-BE49-F238E27FC236}">
                <a16:creationId xmlns:a16="http://schemas.microsoft.com/office/drawing/2014/main" id="{B669240B-30D6-0A4A-B04E-0DB32223A84B}"/>
              </a:ext>
            </a:extLst>
          </p:cNvPr>
          <p:cNvSpPr>
            <a:spLocks noGrp="1"/>
          </p:cNvSpPr>
          <p:nvPr>
            <p:ph idx="1"/>
          </p:nvPr>
        </p:nvSpPr>
        <p:spPr/>
        <p:txBody>
          <a:bodyPr anchor="t">
            <a:normAutofit fontScale="92500"/>
          </a:bodyPr>
          <a:lstStyle/>
          <a:p>
            <a:r>
              <a:rPr lang="en-US" sz="2400" dirty="0"/>
              <a:t>To educate, train and provide opportunities for USATF members to serve as part of the USATF officiating team; and to promote opportunities to encourage our Junior Officials to continue serving as USATF Officials in the future. We are instituting this effort to provide the necessary longevity of having outstanding officials to continue servicing our track &amp; field programs nationwide on all levels (Association, Region, National and in some cases, Internationally) and in all disciplines from Youth to Masters </a:t>
            </a:r>
          </a:p>
          <a:p>
            <a:endParaRPr lang="en-US" dirty="0"/>
          </a:p>
        </p:txBody>
      </p:sp>
      <p:sp>
        <p:nvSpPr>
          <p:cNvPr id="4" name="Slide Number Placeholder 3">
            <a:extLst>
              <a:ext uri="{FF2B5EF4-FFF2-40B4-BE49-F238E27FC236}">
                <a16:creationId xmlns:a16="http://schemas.microsoft.com/office/drawing/2014/main" id="{EEB53C42-3991-F04F-973A-12022488968D}"/>
              </a:ext>
            </a:extLst>
          </p:cNvPr>
          <p:cNvSpPr>
            <a:spLocks noGrp="1"/>
          </p:cNvSpPr>
          <p:nvPr>
            <p:ph type="sldNum" sz="quarter" idx="12"/>
          </p:nvPr>
        </p:nvSpPr>
        <p:spPr/>
        <p:txBody>
          <a:bodyPr/>
          <a:lstStyle/>
          <a:p>
            <a:fld id="{1267485E-2600-B14D-9C9B-573DBF3B3522}" type="slidenum">
              <a:rPr lang="en-US" smtClean="0"/>
              <a:t>18</a:t>
            </a:fld>
            <a:endParaRPr lang="en-US"/>
          </a:p>
        </p:txBody>
      </p:sp>
    </p:spTree>
    <p:extLst>
      <p:ext uri="{BB962C8B-B14F-4D97-AF65-F5344CB8AC3E}">
        <p14:creationId xmlns:p14="http://schemas.microsoft.com/office/powerpoint/2010/main" val="405889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66BE-B4DE-864C-84D2-14AF53307A95}"/>
              </a:ext>
            </a:extLst>
          </p:cNvPr>
          <p:cNvSpPr>
            <a:spLocks noGrp="1"/>
          </p:cNvSpPr>
          <p:nvPr>
            <p:ph type="title"/>
          </p:nvPr>
        </p:nvSpPr>
        <p:spPr>
          <a:xfrm>
            <a:off x="888632" y="2349925"/>
            <a:ext cx="3361636" cy="2103542"/>
          </a:xfrm>
        </p:spPr>
        <p:txBody>
          <a:bodyPr/>
          <a:lstStyle/>
          <a:p>
            <a:r>
              <a:rPr lang="en-US" b="1" dirty="0"/>
              <a:t>USATF JOP</a:t>
            </a:r>
            <a:br>
              <a:rPr lang="en-US" b="1" dirty="0"/>
            </a:br>
            <a:r>
              <a:rPr lang="en-US" b="1" dirty="0"/>
              <a:t>Requirements</a:t>
            </a:r>
          </a:p>
        </p:txBody>
      </p:sp>
      <p:sp>
        <p:nvSpPr>
          <p:cNvPr id="3" name="Content Placeholder 2">
            <a:extLst>
              <a:ext uri="{FF2B5EF4-FFF2-40B4-BE49-F238E27FC236}">
                <a16:creationId xmlns:a16="http://schemas.microsoft.com/office/drawing/2014/main" id="{BFDF76B0-9A4C-0B46-91BA-A1A1EACAB223}"/>
              </a:ext>
            </a:extLst>
          </p:cNvPr>
          <p:cNvSpPr>
            <a:spLocks noGrp="1"/>
          </p:cNvSpPr>
          <p:nvPr>
            <p:ph idx="1"/>
          </p:nvPr>
        </p:nvSpPr>
        <p:spPr>
          <a:xfrm>
            <a:off x="5021495" y="282417"/>
            <a:ext cx="6281873" cy="6440116"/>
          </a:xfrm>
        </p:spPr>
        <p:txBody>
          <a:bodyPr anchor="t"/>
          <a:lstStyle/>
          <a:p>
            <a:pPr lvl="0"/>
            <a:r>
              <a:rPr lang="en-US" dirty="0"/>
              <a:t>Participant must be between 14 and 17 years old and it is clearly understood that a Junior Official enrolled in this program IS NOT a USATF Certified Official on any level including “Apprentice”. A permanent curriculum (program learning and performance objectives) has been developed by the National Officials Committee to assure program continuity nationwide. </a:t>
            </a:r>
          </a:p>
          <a:p>
            <a:r>
              <a:rPr lang="en-US" dirty="0"/>
              <a:t>Must have a current USATF membership and in good standing. </a:t>
            </a:r>
          </a:p>
          <a:p>
            <a:pPr lvl="0"/>
            <a:r>
              <a:rPr lang="en-US" dirty="0"/>
              <a:t>This program will cover competition rules and best practice procedures, philosophy and more. </a:t>
            </a:r>
          </a:p>
          <a:p>
            <a:pPr lvl="0"/>
            <a:r>
              <a:rPr lang="en-US" dirty="0"/>
              <a:t>Develop and maintain professional and ethical guidelines. </a:t>
            </a:r>
          </a:p>
          <a:p>
            <a:r>
              <a:rPr lang="en-US" dirty="0"/>
              <a:t>This program will provide basic training to prepare them to officiate and fill team assignments, with the exception of shot put, discus throw, hammer throw and javelin throw. </a:t>
            </a:r>
          </a:p>
          <a:p>
            <a:endParaRPr lang="en-US" dirty="0"/>
          </a:p>
        </p:txBody>
      </p:sp>
      <p:sp>
        <p:nvSpPr>
          <p:cNvPr id="4" name="Slide Number Placeholder 3">
            <a:extLst>
              <a:ext uri="{FF2B5EF4-FFF2-40B4-BE49-F238E27FC236}">
                <a16:creationId xmlns:a16="http://schemas.microsoft.com/office/drawing/2014/main" id="{A9549746-EFBE-1740-A31C-8B054AED1640}"/>
              </a:ext>
            </a:extLst>
          </p:cNvPr>
          <p:cNvSpPr>
            <a:spLocks noGrp="1"/>
          </p:cNvSpPr>
          <p:nvPr>
            <p:ph type="sldNum" sz="quarter" idx="12"/>
          </p:nvPr>
        </p:nvSpPr>
        <p:spPr/>
        <p:txBody>
          <a:bodyPr/>
          <a:lstStyle/>
          <a:p>
            <a:fld id="{1267485E-2600-B14D-9C9B-573DBF3B3522}" type="slidenum">
              <a:rPr lang="en-US" smtClean="0"/>
              <a:t>19</a:t>
            </a:fld>
            <a:endParaRPr lang="en-US"/>
          </a:p>
        </p:txBody>
      </p:sp>
    </p:spTree>
    <p:extLst>
      <p:ext uri="{BB962C8B-B14F-4D97-AF65-F5344CB8AC3E}">
        <p14:creationId xmlns:p14="http://schemas.microsoft.com/office/powerpoint/2010/main" val="399813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0377-FF9D-C148-9942-86725D864304}"/>
              </a:ext>
            </a:extLst>
          </p:cNvPr>
          <p:cNvSpPr>
            <a:spLocks noGrp="1"/>
          </p:cNvSpPr>
          <p:nvPr>
            <p:ph type="title"/>
          </p:nvPr>
        </p:nvSpPr>
        <p:spPr/>
        <p:txBody>
          <a:bodyPr/>
          <a:lstStyle/>
          <a:p>
            <a:r>
              <a:rPr lang="en-US" b="1" dirty="0"/>
              <a:t>From the Co-Chairs</a:t>
            </a:r>
          </a:p>
        </p:txBody>
      </p:sp>
      <p:sp>
        <p:nvSpPr>
          <p:cNvPr id="3" name="Content Placeholder 2">
            <a:extLst>
              <a:ext uri="{FF2B5EF4-FFF2-40B4-BE49-F238E27FC236}">
                <a16:creationId xmlns:a16="http://schemas.microsoft.com/office/drawing/2014/main" id="{9B97BBC9-1247-4648-835E-8208762F88F5}"/>
              </a:ext>
            </a:extLst>
          </p:cNvPr>
          <p:cNvSpPr>
            <a:spLocks noGrp="1"/>
          </p:cNvSpPr>
          <p:nvPr>
            <p:ph idx="1"/>
          </p:nvPr>
        </p:nvSpPr>
        <p:spPr>
          <a:xfrm>
            <a:off x="5118447" y="803186"/>
            <a:ext cx="6639964" cy="5919586"/>
          </a:xfrm>
        </p:spPr>
        <p:txBody>
          <a:bodyPr>
            <a:normAutofit fontScale="70000" lnSpcReduction="20000"/>
          </a:bodyPr>
          <a:lstStyle/>
          <a:p>
            <a:r>
              <a:rPr lang="en-US" sz="2100" dirty="0"/>
              <a:t>We are excited about Launching the Junior Official Program (JOP) in January of 2021. This Training session is brought to you by the JOP</a:t>
            </a:r>
          </a:p>
          <a:p>
            <a:r>
              <a:rPr lang="en-US" sz="2100" dirty="0"/>
              <a:t>Committee under the auspice of the National Official Committee and the USATF. </a:t>
            </a:r>
          </a:p>
          <a:p>
            <a:r>
              <a:rPr lang="en-US" sz="2100" dirty="0"/>
              <a:t>This Mentor Training session is required for all would be-mentors, Certification Chairs, Certification Chairs designated Association JOP Chairs, Regional Supervisors to provide a base of understanding and knowledge of the foundations of the JOP.</a:t>
            </a:r>
          </a:p>
          <a:p>
            <a:r>
              <a:rPr lang="en-US" sz="2100" dirty="0"/>
              <a:t>This document will be posted on the </a:t>
            </a:r>
            <a:r>
              <a:rPr lang="en-US" sz="2100" u="sng" dirty="0">
                <a:hlinkClick r:id="rId2"/>
              </a:rPr>
              <a:t>Mentor Training Session</a:t>
            </a:r>
            <a:r>
              <a:rPr lang="en-US" sz="2100" dirty="0"/>
              <a:t> link in the next few days. (Oct. 9, 2020)  Due to established timelines, the Committee wanted to post the Training Link so that Regional, Chairs, Certification Chairs, Association JOP chairs and the key to the program- Mentors could get started with the needed training and preparation to help implement the program in January 2021. </a:t>
            </a:r>
          </a:p>
          <a:p>
            <a:r>
              <a:rPr lang="en-US" sz="2100" dirty="0"/>
              <a:t>This training is estimated to be one and one half hours in length (+-).  In can be delivered in two parts should you wish to use in a clinic setting in your Association.  </a:t>
            </a:r>
          </a:p>
          <a:p>
            <a:r>
              <a:rPr lang="en-US" sz="2100" dirty="0"/>
              <a:t>The Committee thanks you for your dedication and all that you do for your Association and USATF in general. </a:t>
            </a:r>
          </a:p>
          <a:p>
            <a:r>
              <a:rPr lang="en-US" sz="2100" dirty="0"/>
              <a:t>What will be your legacy?</a:t>
            </a:r>
          </a:p>
          <a:p>
            <a:pPr marL="0" indent="0">
              <a:buNone/>
            </a:pPr>
            <a:r>
              <a:rPr lang="en-US"/>
              <a:t>      Mike </a:t>
            </a:r>
            <a:r>
              <a:rPr lang="en-US" dirty="0"/>
              <a:t>Trego (IN) and </a:t>
            </a:r>
            <a:r>
              <a:rPr lang="en-US"/>
              <a:t>Ashley Newton (KY)</a:t>
            </a:r>
            <a:endParaRPr lang="en-US" dirty="0"/>
          </a:p>
          <a:p>
            <a:endParaRPr lang="en-US" dirty="0"/>
          </a:p>
        </p:txBody>
      </p:sp>
      <p:sp>
        <p:nvSpPr>
          <p:cNvPr id="4" name="Slide Number Placeholder 3">
            <a:extLst>
              <a:ext uri="{FF2B5EF4-FFF2-40B4-BE49-F238E27FC236}">
                <a16:creationId xmlns:a16="http://schemas.microsoft.com/office/drawing/2014/main" id="{0EF6D9CB-9BEB-F548-A24B-EA02F7056144}"/>
              </a:ext>
            </a:extLst>
          </p:cNvPr>
          <p:cNvSpPr>
            <a:spLocks noGrp="1"/>
          </p:cNvSpPr>
          <p:nvPr>
            <p:ph type="sldNum" sz="quarter" idx="12"/>
          </p:nvPr>
        </p:nvSpPr>
        <p:spPr/>
        <p:txBody>
          <a:bodyPr/>
          <a:lstStyle/>
          <a:p>
            <a:fld id="{1267485E-2600-B14D-9C9B-573DBF3B3522}" type="slidenum">
              <a:rPr lang="en-US" smtClean="0"/>
              <a:t>2</a:t>
            </a:fld>
            <a:endParaRPr lang="en-US"/>
          </a:p>
        </p:txBody>
      </p:sp>
    </p:spTree>
    <p:extLst>
      <p:ext uri="{BB962C8B-B14F-4D97-AF65-F5344CB8AC3E}">
        <p14:creationId xmlns:p14="http://schemas.microsoft.com/office/powerpoint/2010/main" val="4070919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C5AB-1CDD-8E43-980A-FEBD0F3A115E}"/>
              </a:ext>
            </a:extLst>
          </p:cNvPr>
          <p:cNvSpPr>
            <a:spLocks noGrp="1"/>
          </p:cNvSpPr>
          <p:nvPr>
            <p:ph type="title"/>
          </p:nvPr>
        </p:nvSpPr>
        <p:spPr/>
        <p:txBody>
          <a:bodyPr/>
          <a:lstStyle/>
          <a:p>
            <a:r>
              <a:rPr lang="en-US" b="1" dirty="0"/>
              <a:t>Further…</a:t>
            </a:r>
          </a:p>
        </p:txBody>
      </p:sp>
      <p:sp>
        <p:nvSpPr>
          <p:cNvPr id="3" name="Content Placeholder 2">
            <a:extLst>
              <a:ext uri="{FF2B5EF4-FFF2-40B4-BE49-F238E27FC236}">
                <a16:creationId xmlns:a16="http://schemas.microsoft.com/office/drawing/2014/main" id="{16B9D00C-626B-2B45-AA75-376B6095159A}"/>
              </a:ext>
            </a:extLst>
          </p:cNvPr>
          <p:cNvSpPr>
            <a:spLocks noGrp="1"/>
          </p:cNvSpPr>
          <p:nvPr>
            <p:ph idx="1"/>
          </p:nvPr>
        </p:nvSpPr>
        <p:spPr>
          <a:xfrm>
            <a:off x="5107430" y="480060"/>
            <a:ext cx="6599420" cy="5902414"/>
          </a:xfrm>
        </p:spPr>
        <p:txBody>
          <a:bodyPr anchor="t">
            <a:normAutofit lnSpcReduction="10000"/>
          </a:bodyPr>
          <a:lstStyle/>
          <a:p>
            <a:pPr lvl="0"/>
            <a:r>
              <a:rPr lang="en-US" sz="2000" dirty="0"/>
              <a:t>This program will work with the field officials to set-up/take down venues and other Official duties.</a:t>
            </a:r>
          </a:p>
          <a:p>
            <a:pPr lvl="0"/>
            <a:r>
              <a:rPr lang="en-US" sz="2000" dirty="0"/>
              <a:t>This program will be based on the current USATF Rules. </a:t>
            </a:r>
          </a:p>
          <a:p>
            <a:pPr lvl="0"/>
            <a:r>
              <a:rPr lang="en-US" sz="2000" dirty="0"/>
              <a:t>All Junior Officials in this program will receive a printed copy of the current competition rules. </a:t>
            </a:r>
          </a:p>
          <a:p>
            <a:pPr lvl="0"/>
            <a:r>
              <a:rPr lang="en-US" sz="2000" dirty="0"/>
              <a:t>All Junior Officials in this program will be able to purchase a shirt. </a:t>
            </a:r>
          </a:p>
          <a:p>
            <a:pPr lvl="0"/>
            <a:r>
              <a:rPr lang="en-US" sz="2000" dirty="0"/>
              <a:t>Training must include the successful completion of a Field of Play Evaluation developed by the USATF National Officials Committee as well as a journal.</a:t>
            </a:r>
          </a:p>
          <a:p>
            <a:pPr lvl="0"/>
            <a:r>
              <a:rPr lang="en-US" sz="2000" dirty="0"/>
              <a:t>The program shall be designed on hour/meets attended/ other materials  with exposure to all disciplines (outdoor, indoor and cross country programs) if applicable in the association. </a:t>
            </a:r>
          </a:p>
          <a:p>
            <a:endParaRPr lang="en-US" dirty="0"/>
          </a:p>
        </p:txBody>
      </p:sp>
      <p:sp>
        <p:nvSpPr>
          <p:cNvPr id="4" name="Slide Number Placeholder 3">
            <a:extLst>
              <a:ext uri="{FF2B5EF4-FFF2-40B4-BE49-F238E27FC236}">
                <a16:creationId xmlns:a16="http://schemas.microsoft.com/office/drawing/2014/main" id="{C1A1CF7E-D81D-7D41-97E6-BD6FEE4CEE88}"/>
              </a:ext>
            </a:extLst>
          </p:cNvPr>
          <p:cNvSpPr>
            <a:spLocks noGrp="1"/>
          </p:cNvSpPr>
          <p:nvPr>
            <p:ph type="sldNum" sz="quarter" idx="12"/>
          </p:nvPr>
        </p:nvSpPr>
        <p:spPr/>
        <p:txBody>
          <a:bodyPr/>
          <a:lstStyle/>
          <a:p>
            <a:fld id="{1267485E-2600-B14D-9C9B-573DBF3B3522}" type="slidenum">
              <a:rPr lang="en-US" smtClean="0"/>
              <a:t>20</a:t>
            </a:fld>
            <a:endParaRPr lang="en-US"/>
          </a:p>
        </p:txBody>
      </p:sp>
    </p:spTree>
    <p:extLst>
      <p:ext uri="{BB962C8B-B14F-4D97-AF65-F5344CB8AC3E}">
        <p14:creationId xmlns:p14="http://schemas.microsoft.com/office/powerpoint/2010/main" val="113107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0692-C0CA-E94C-970F-0B0CD0EEE0CB}"/>
              </a:ext>
            </a:extLst>
          </p:cNvPr>
          <p:cNvSpPr>
            <a:spLocks noGrp="1"/>
          </p:cNvSpPr>
          <p:nvPr>
            <p:ph type="title"/>
          </p:nvPr>
        </p:nvSpPr>
        <p:spPr/>
        <p:txBody>
          <a:bodyPr/>
          <a:lstStyle/>
          <a:p>
            <a:r>
              <a:rPr lang="en-US" b="1" dirty="0"/>
              <a:t>Further…</a:t>
            </a:r>
          </a:p>
        </p:txBody>
      </p:sp>
      <p:sp>
        <p:nvSpPr>
          <p:cNvPr id="3" name="Content Placeholder 2">
            <a:extLst>
              <a:ext uri="{FF2B5EF4-FFF2-40B4-BE49-F238E27FC236}">
                <a16:creationId xmlns:a16="http://schemas.microsoft.com/office/drawing/2014/main" id="{378B16DA-294E-2044-AB76-CB0BAF372385}"/>
              </a:ext>
            </a:extLst>
          </p:cNvPr>
          <p:cNvSpPr>
            <a:spLocks noGrp="1"/>
          </p:cNvSpPr>
          <p:nvPr>
            <p:ph idx="1"/>
          </p:nvPr>
        </p:nvSpPr>
        <p:spPr>
          <a:xfrm>
            <a:off x="5118447" y="237067"/>
            <a:ext cx="6836486" cy="6468533"/>
          </a:xfrm>
        </p:spPr>
        <p:txBody>
          <a:bodyPr/>
          <a:lstStyle/>
          <a:p>
            <a:pPr lvl="0"/>
            <a:r>
              <a:rPr lang="en-US" sz="2000" dirty="0"/>
              <a:t>Upon completion of the Junior Officials Program, those who are 18 and have been recommended by their assigned mentor, will be eligible as USATF Certified Officials at the apprentice level after they complete the Officials Certification Training.</a:t>
            </a:r>
            <a:r>
              <a:rPr lang="en-US" sz="2000" b="1" dirty="0"/>
              <a:t> </a:t>
            </a:r>
            <a:endParaRPr lang="en-US" sz="2000" dirty="0"/>
          </a:p>
          <a:p>
            <a:pPr lvl="0"/>
            <a:r>
              <a:rPr lang="en-US" sz="2000" dirty="0"/>
              <a:t>Upon completion of a 3 year or a 4 year Junior Officials program, the participant will be eligible to enter as a USATF certified at the Association level official.</a:t>
            </a:r>
          </a:p>
          <a:p>
            <a:pPr lvl="0"/>
            <a:r>
              <a:rPr lang="en-US" sz="2000" dirty="0"/>
              <a:t>All participants must present a valid Permission/Release of Liability Form/Disclaimer developed by USATF (Legal). This form must be maintained in the applicable USATF Association Office and a copy forwarded to the USATF National Office Program Coordinator and Legal Department. </a:t>
            </a:r>
          </a:p>
          <a:p>
            <a:endParaRPr lang="en-US" dirty="0"/>
          </a:p>
        </p:txBody>
      </p:sp>
      <p:sp>
        <p:nvSpPr>
          <p:cNvPr id="4" name="Slide Number Placeholder 3">
            <a:extLst>
              <a:ext uri="{FF2B5EF4-FFF2-40B4-BE49-F238E27FC236}">
                <a16:creationId xmlns:a16="http://schemas.microsoft.com/office/drawing/2014/main" id="{FD012D2F-C606-C043-9DCA-661E787CB188}"/>
              </a:ext>
            </a:extLst>
          </p:cNvPr>
          <p:cNvSpPr>
            <a:spLocks noGrp="1"/>
          </p:cNvSpPr>
          <p:nvPr>
            <p:ph type="sldNum" sz="quarter" idx="12"/>
          </p:nvPr>
        </p:nvSpPr>
        <p:spPr/>
        <p:txBody>
          <a:bodyPr/>
          <a:lstStyle/>
          <a:p>
            <a:fld id="{1267485E-2600-B14D-9C9B-573DBF3B3522}" type="slidenum">
              <a:rPr lang="en-US" smtClean="0"/>
              <a:t>21</a:t>
            </a:fld>
            <a:endParaRPr lang="en-US"/>
          </a:p>
        </p:txBody>
      </p:sp>
    </p:spTree>
    <p:extLst>
      <p:ext uri="{BB962C8B-B14F-4D97-AF65-F5344CB8AC3E}">
        <p14:creationId xmlns:p14="http://schemas.microsoft.com/office/powerpoint/2010/main" val="407815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AB94-CE52-7648-9B93-B85A58A2EF6E}"/>
              </a:ext>
            </a:extLst>
          </p:cNvPr>
          <p:cNvSpPr>
            <a:spLocks noGrp="1"/>
          </p:cNvSpPr>
          <p:nvPr>
            <p:ph type="title"/>
          </p:nvPr>
        </p:nvSpPr>
        <p:spPr/>
        <p:txBody>
          <a:bodyPr/>
          <a:lstStyle/>
          <a:p>
            <a:r>
              <a:rPr lang="en-US" b="1" dirty="0"/>
              <a:t>Permission/</a:t>
            </a:r>
            <a:br>
              <a:rPr lang="en-US" b="1" dirty="0"/>
            </a:br>
            <a:r>
              <a:rPr lang="en-US" b="1" dirty="0"/>
              <a:t>Release of Liability Form</a:t>
            </a:r>
          </a:p>
        </p:txBody>
      </p:sp>
      <p:sp>
        <p:nvSpPr>
          <p:cNvPr id="4" name="Slide Number Placeholder 3">
            <a:extLst>
              <a:ext uri="{FF2B5EF4-FFF2-40B4-BE49-F238E27FC236}">
                <a16:creationId xmlns:a16="http://schemas.microsoft.com/office/drawing/2014/main" id="{884E03F5-CC87-A049-9D79-59207B3D8F74}"/>
              </a:ext>
            </a:extLst>
          </p:cNvPr>
          <p:cNvSpPr>
            <a:spLocks noGrp="1"/>
          </p:cNvSpPr>
          <p:nvPr>
            <p:ph type="sldNum" sz="quarter" idx="12"/>
          </p:nvPr>
        </p:nvSpPr>
        <p:spPr/>
        <p:txBody>
          <a:bodyPr/>
          <a:lstStyle/>
          <a:p>
            <a:fld id="{1267485E-2600-B14D-9C9B-573DBF3B3522}" type="slidenum">
              <a:rPr lang="en-US" smtClean="0"/>
              <a:t>22</a:t>
            </a:fld>
            <a:endParaRPr lang="en-US"/>
          </a:p>
        </p:txBody>
      </p:sp>
      <p:pic>
        <p:nvPicPr>
          <p:cNvPr id="6" name="Picture 5">
            <a:extLst>
              <a:ext uri="{FF2B5EF4-FFF2-40B4-BE49-F238E27FC236}">
                <a16:creationId xmlns:a16="http://schemas.microsoft.com/office/drawing/2014/main" id="{B52F115B-BC9F-BB48-977D-7198E54E422A}"/>
              </a:ext>
            </a:extLst>
          </p:cNvPr>
          <p:cNvPicPr>
            <a:picLocks noChangeAspect="1"/>
          </p:cNvPicPr>
          <p:nvPr/>
        </p:nvPicPr>
        <p:blipFill rotWithShape="1">
          <a:blip r:embed="rId3"/>
          <a:srcRect l="33215" t="23251" r="38944" b="13990"/>
          <a:stretch/>
        </p:blipFill>
        <p:spPr>
          <a:xfrm>
            <a:off x="5257799" y="154546"/>
            <a:ext cx="5843789" cy="6696962"/>
          </a:xfrm>
          <a:prstGeom prst="rect">
            <a:avLst/>
          </a:prstGeom>
        </p:spPr>
      </p:pic>
    </p:spTree>
    <p:extLst>
      <p:ext uri="{BB962C8B-B14F-4D97-AF65-F5344CB8AC3E}">
        <p14:creationId xmlns:p14="http://schemas.microsoft.com/office/powerpoint/2010/main" val="419285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3A70-1BBD-144E-A89C-290EFE098AE8}"/>
              </a:ext>
            </a:extLst>
          </p:cNvPr>
          <p:cNvSpPr>
            <a:spLocks noGrp="1"/>
          </p:cNvSpPr>
          <p:nvPr>
            <p:ph type="title"/>
          </p:nvPr>
        </p:nvSpPr>
        <p:spPr/>
        <p:txBody>
          <a:bodyPr/>
          <a:lstStyle/>
          <a:p>
            <a:r>
              <a:rPr lang="en-US" b="1" dirty="0"/>
              <a:t>Further…</a:t>
            </a:r>
          </a:p>
        </p:txBody>
      </p:sp>
      <p:sp>
        <p:nvSpPr>
          <p:cNvPr id="3" name="Content Placeholder 2">
            <a:extLst>
              <a:ext uri="{FF2B5EF4-FFF2-40B4-BE49-F238E27FC236}">
                <a16:creationId xmlns:a16="http://schemas.microsoft.com/office/drawing/2014/main" id="{6A05B229-C2B8-B146-8B82-41C48675E909}"/>
              </a:ext>
            </a:extLst>
          </p:cNvPr>
          <p:cNvSpPr>
            <a:spLocks noGrp="1"/>
          </p:cNvSpPr>
          <p:nvPr>
            <p:ph idx="1"/>
          </p:nvPr>
        </p:nvSpPr>
        <p:spPr>
          <a:xfrm>
            <a:off x="5118447" y="803186"/>
            <a:ext cx="6281873" cy="5800814"/>
          </a:xfrm>
        </p:spPr>
        <p:txBody>
          <a:bodyPr anchor="t">
            <a:normAutofit fontScale="92500" lnSpcReduction="10000"/>
          </a:bodyPr>
          <a:lstStyle/>
          <a:p>
            <a:pPr lvl="0"/>
            <a:r>
              <a:rPr lang="en-US" sz="2000" dirty="0"/>
              <a:t>Junior Officials will not be allowed to serve as competition officials at USATF National Championships but will be allowed to assist at the discretion of the LOC Officials Coordinator and under the leadership/mentorship of an approved Certified Official.</a:t>
            </a:r>
          </a:p>
          <a:p>
            <a:pPr marL="0" indent="0">
              <a:buNone/>
            </a:pPr>
            <a:r>
              <a:rPr lang="en-US" sz="2000" b="1" dirty="0"/>
              <a:t>Benefits to Participants</a:t>
            </a:r>
            <a:r>
              <a:rPr lang="en-US" sz="2000" dirty="0"/>
              <a:t> </a:t>
            </a:r>
          </a:p>
          <a:p>
            <a:pPr lvl="0"/>
            <a:r>
              <a:rPr lang="en-US" sz="2000" dirty="0"/>
              <a:t>Be a part of the sport of Track &amp; Field on an integral level. </a:t>
            </a:r>
          </a:p>
          <a:p>
            <a:pPr lvl="0"/>
            <a:r>
              <a:rPr lang="en-US" sz="2000" dirty="0"/>
              <a:t>Be prepared as one of the future USATF Certified Officials to officiate at a higher level of the sport including Championships on the Association, Region, National and International Levels. </a:t>
            </a:r>
          </a:p>
          <a:p>
            <a:pPr lvl="0"/>
            <a:r>
              <a:rPr lang="en-US" sz="2000" dirty="0"/>
              <a:t>Earn mandatory community service credit hours for your high school.</a:t>
            </a:r>
          </a:p>
          <a:p>
            <a:endParaRPr lang="en-US" dirty="0"/>
          </a:p>
        </p:txBody>
      </p:sp>
      <p:sp>
        <p:nvSpPr>
          <p:cNvPr id="4" name="Slide Number Placeholder 3">
            <a:extLst>
              <a:ext uri="{FF2B5EF4-FFF2-40B4-BE49-F238E27FC236}">
                <a16:creationId xmlns:a16="http://schemas.microsoft.com/office/drawing/2014/main" id="{A2F10AE5-D631-7A42-A62F-C778DA2C1931}"/>
              </a:ext>
            </a:extLst>
          </p:cNvPr>
          <p:cNvSpPr>
            <a:spLocks noGrp="1"/>
          </p:cNvSpPr>
          <p:nvPr>
            <p:ph type="sldNum" sz="quarter" idx="12"/>
          </p:nvPr>
        </p:nvSpPr>
        <p:spPr/>
        <p:txBody>
          <a:bodyPr/>
          <a:lstStyle/>
          <a:p>
            <a:fld id="{1267485E-2600-B14D-9C9B-573DBF3B3522}" type="slidenum">
              <a:rPr lang="en-US" smtClean="0"/>
              <a:t>23</a:t>
            </a:fld>
            <a:endParaRPr lang="en-US"/>
          </a:p>
        </p:txBody>
      </p:sp>
    </p:spTree>
    <p:extLst>
      <p:ext uri="{BB962C8B-B14F-4D97-AF65-F5344CB8AC3E}">
        <p14:creationId xmlns:p14="http://schemas.microsoft.com/office/powerpoint/2010/main" val="394448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3C35-2CEA-2542-814E-92136ECE48DE}"/>
              </a:ext>
            </a:extLst>
          </p:cNvPr>
          <p:cNvSpPr>
            <a:spLocks noGrp="1"/>
          </p:cNvSpPr>
          <p:nvPr>
            <p:ph type="title"/>
          </p:nvPr>
        </p:nvSpPr>
        <p:spPr/>
        <p:txBody>
          <a:bodyPr/>
          <a:lstStyle/>
          <a:p>
            <a:r>
              <a:rPr lang="en-US" b="1" dirty="0"/>
              <a:t>USATF/NOC</a:t>
            </a:r>
            <a:br>
              <a:rPr lang="en-US" b="1" dirty="0"/>
            </a:br>
            <a:r>
              <a:rPr lang="en-US" b="1" dirty="0"/>
              <a:t>Responsibility</a:t>
            </a:r>
          </a:p>
        </p:txBody>
      </p:sp>
      <p:sp>
        <p:nvSpPr>
          <p:cNvPr id="3" name="Content Placeholder 2">
            <a:extLst>
              <a:ext uri="{FF2B5EF4-FFF2-40B4-BE49-F238E27FC236}">
                <a16:creationId xmlns:a16="http://schemas.microsoft.com/office/drawing/2014/main" id="{5F452490-008D-1145-B0D0-632E8A77F295}"/>
              </a:ext>
            </a:extLst>
          </p:cNvPr>
          <p:cNvSpPr>
            <a:spLocks noGrp="1"/>
          </p:cNvSpPr>
          <p:nvPr>
            <p:ph idx="1"/>
          </p:nvPr>
        </p:nvSpPr>
        <p:spPr>
          <a:xfrm>
            <a:off x="5118447" y="524678"/>
            <a:ext cx="6751820" cy="6587067"/>
          </a:xfrm>
        </p:spPr>
        <p:txBody>
          <a:bodyPr anchor="t">
            <a:normAutofit/>
          </a:bodyPr>
          <a:lstStyle/>
          <a:p>
            <a:r>
              <a:rPr lang="en-US" dirty="0"/>
              <a:t>Assign a Coordinator(s)/Certification Chair/Association designee for the implementation of the USATF Junior Officials Program in a nationwide setting. </a:t>
            </a:r>
          </a:p>
          <a:p>
            <a:r>
              <a:rPr lang="en-US" dirty="0"/>
              <a:t>Mentor must sign a Memorandum of Understanding accepting the responsibility to fulfill the requirements of oversight.</a:t>
            </a:r>
          </a:p>
          <a:p>
            <a:pPr lvl="0"/>
            <a:r>
              <a:rPr lang="en-US" dirty="0"/>
              <a:t>Promote the USATF Junior Officials within the USATF Associations through the Association Certification Chairs, Association websites and other media opportunities. </a:t>
            </a:r>
          </a:p>
          <a:p>
            <a:pPr lvl="0"/>
            <a:r>
              <a:rPr lang="en-US" dirty="0"/>
              <a:t>Maintain a current list of Members in the USATF Junior Officials Program. </a:t>
            </a:r>
          </a:p>
          <a:p>
            <a:pPr lvl="0"/>
            <a:r>
              <a:rPr lang="en-US" dirty="0"/>
              <a:t>Communicate to the Certification Chairs and Associations that once a member has completed the program and indicate the allowable next level of certification opportunity. </a:t>
            </a:r>
          </a:p>
          <a:p>
            <a:r>
              <a:rPr lang="en-US" dirty="0"/>
              <a:t> Develop a Certificate of Completion to be awarded to those that complete the program. </a:t>
            </a:r>
          </a:p>
        </p:txBody>
      </p:sp>
      <p:sp>
        <p:nvSpPr>
          <p:cNvPr id="4" name="Slide Number Placeholder 3">
            <a:extLst>
              <a:ext uri="{FF2B5EF4-FFF2-40B4-BE49-F238E27FC236}">
                <a16:creationId xmlns:a16="http://schemas.microsoft.com/office/drawing/2014/main" id="{E34EBC70-88B5-9A40-9E2E-B13EA8DBFA74}"/>
              </a:ext>
            </a:extLst>
          </p:cNvPr>
          <p:cNvSpPr>
            <a:spLocks noGrp="1"/>
          </p:cNvSpPr>
          <p:nvPr>
            <p:ph type="sldNum" sz="quarter" idx="12"/>
          </p:nvPr>
        </p:nvSpPr>
        <p:spPr/>
        <p:txBody>
          <a:bodyPr/>
          <a:lstStyle/>
          <a:p>
            <a:fld id="{1267485E-2600-B14D-9C9B-573DBF3B3522}" type="slidenum">
              <a:rPr lang="en-US" smtClean="0"/>
              <a:t>24</a:t>
            </a:fld>
            <a:endParaRPr lang="en-US"/>
          </a:p>
        </p:txBody>
      </p:sp>
    </p:spTree>
    <p:extLst>
      <p:ext uri="{BB962C8B-B14F-4D97-AF65-F5344CB8AC3E}">
        <p14:creationId xmlns:p14="http://schemas.microsoft.com/office/powerpoint/2010/main" val="197344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E7C1-EC8A-2443-818C-7B3A4A96C4FA}"/>
              </a:ext>
            </a:extLst>
          </p:cNvPr>
          <p:cNvSpPr>
            <a:spLocks noGrp="1"/>
          </p:cNvSpPr>
          <p:nvPr>
            <p:ph type="title"/>
          </p:nvPr>
        </p:nvSpPr>
        <p:spPr/>
        <p:txBody>
          <a:bodyPr anchor="ctr"/>
          <a:lstStyle/>
          <a:p>
            <a:r>
              <a:rPr lang="en-US" b="1" dirty="0"/>
              <a:t>USATF SafeSport</a:t>
            </a:r>
            <a:br>
              <a:rPr lang="en-US" b="1" dirty="0"/>
            </a:br>
            <a:r>
              <a:rPr lang="en-US" b="1" dirty="0"/>
              <a:t>Requirements</a:t>
            </a:r>
          </a:p>
        </p:txBody>
      </p:sp>
      <p:sp>
        <p:nvSpPr>
          <p:cNvPr id="3" name="Content Placeholder 2">
            <a:extLst>
              <a:ext uri="{FF2B5EF4-FFF2-40B4-BE49-F238E27FC236}">
                <a16:creationId xmlns:a16="http://schemas.microsoft.com/office/drawing/2014/main" id="{2BD63F94-BF81-BD4F-93FF-A225813A16CF}"/>
              </a:ext>
            </a:extLst>
          </p:cNvPr>
          <p:cNvSpPr>
            <a:spLocks noGrp="1"/>
          </p:cNvSpPr>
          <p:nvPr>
            <p:ph idx="1"/>
          </p:nvPr>
        </p:nvSpPr>
        <p:spPr/>
        <p:txBody>
          <a:bodyPr anchor="t">
            <a:noAutofit/>
          </a:bodyPr>
          <a:lstStyle/>
          <a:p>
            <a:pPr lvl="0"/>
            <a:r>
              <a:rPr lang="en-US" sz="2200" dirty="0"/>
              <a:t>All participants must be current members </a:t>
            </a:r>
          </a:p>
          <a:p>
            <a:pPr lvl="0"/>
            <a:r>
              <a:rPr lang="en-US" sz="2200" dirty="0"/>
              <a:t>All participants must complete the USOC SafeSport Course and agree to abide by the guidelines in the USATF SafeSport handbook </a:t>
            </a:r>
          </a:p>
          <a:p>
            <a:pPr lvl="0"/>
            <a:r>
              <a:rPr lang="en-US" sz="2200" dirty="0"/>
              <a:t>Those certified as USATF Junior Officials will be eligible to officiate Association meets under an adult USATF Certified Official who is at least a National Certified Level in good standing.</a:t>
            </a:r>
          </a:p>
          <a:p>
            <a:r>
              <a:rPr lang="en-US" sz="2200" dirty="0"/>
              <a:t>A new USOC/USATF SafeSport for Youth is currently being developed and JOP participants will receive that training when offered.</a:t>
            </a:r>
          </a:p>
        </p:txBody>
      </p:sp>
      <p:sp>
        <p:nvSpPr>
          <p:cNvPr id="4" name="Slide Number Placeholder 3">
            <a:extLst>
              <a:ext uri="{FF2B5EF4-FFF2-40B4-BE49-F238E27FC236}">
                <a16:creationId xmlns:a16="http://schemas.microsoft.com/office/drawing/2014/main" id="{75652FF5-B0BF-844E-8E58-F3BC3C03CADC}"/>
              </a:ext>
            </a:extLst>
          </p:cNvPr>
          <p:cNvSpPr>
            <a:spLocks noGrp="1"/>
          </p:cNvSpPr>
          <p:nvPr>
            <p:ph type="sldNum" sz="quarter" idx="12"/>
          </p:nvPr>
        </p:nvSpPr>
        <p:spPr/>
        <p:txBody>
          <a:bodyPr/>
          <a:lstStyle/>
          <a:p>
            <a:fld id="{1267485E-2600-B14D-9C9B-573DBF3B3522}" type="slidenum">
              <a:rPr lang="en-US" smtClean="0"/>
              <a:t>25</a:t>
            </a:fld>
            <a:endParaRPr lang="en-US"/>
          </a:p>
        </p:txBody>
      </p:sp>
    </p:spTree>
    <p:extLst>
      <p:ext uri="{BB962C8B-B14F-4D97-AF65-F5344CB8AC3E}">
        <p14:creationId xmlns:p14="http://schemas.microsoft.com/office/powerpoint/2010/main" val="224335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2180-BAD3-0F40-B679-96022FC5861B}"/>
              </a:ext>
            </a:extLst>
          </p:cNvPr>
          <p:cNvSpPr>
            <a:spLocks noGrp="1"/>
          </p:cNvSpPr>
          <p:nvPr>
            <p:ph type="title"/>
          </p:nvPr>
        </p:nvSpPr>
        <p:spPr/>
        <p:txBody>
          <a:bodyPr/>
          <a:lstStyle/>
          <a:p>
            <a:r>
              <a:rPr lang="en-US" b="1" dirty="0"/>
              <a:t>Revisions by USATF National Office</a:t>
            </a:r>
          </a:p>
        </p:txBody>
      </p:sp>
      <p:sp>
        <p:nvSpPr>
          <p:cNvPr id="3" name="Content Placeholder 2">
            <a:extLst>
              <a:ext uri="{FF2B5EF4-FFF2-40B4-BE49-F238E27FC236}">
                <a16:creationId xmlns:a16="http://schemas.microsoft.com/office/drawing/2014/main" id="{2E9E95B4-B092-7446-8928-5CA8B908D808}"/>
              </a:ext>
            </a:extLst>
          </p:cNvPr>
          <p:cNvSpPr>
            <a:spLocks noGrp="1"/>
          </p:cNvSpPr>
          <p:nvPr>
            <p:ph idx="1"/>
          </p:nvPr>
        </p:nvSpPr>
        <p:spPr/>
        <p:txBody>
          <a:bodyPr anchor="t"/>
          <a:lstStyle/>
          <a:p>
            <a:pPr lvl="0"/>
            <a:r>
              <a:rPr lang="en-US" sz="2200" dirty="0"/>
              <a:t>Junior Officials can be certified at Association Level upon completion of program if they have completed 3 or more years.</a:t>
            </a:r>
          </a:p>
          <a:p>
            <a:pPr lvl="0"/>
            <a:r>
              <a:rPr lang="en-US" sz="2200" dirty="0"/>
              <a:t>The number of required meets to participate in is set at four (4) per year.</a:t>
            </a:r>
          </a:p>
          <a:p>
            <a:pPr lvl="0"/>
            <a:r>
              <a:rPr lang="en-US" sz="2200" dirty="0"/>
              <a:t>Experience can include Race Walk, Road Racing, LDR, MUT, and Para-athletics.</a:t>
            </a:r>
          </a:p>
          <a:p>
            <a:pPr lvl="0"/>
            <a:r>
              <a:rPr lang="en-US" sz="2200" dirty="0"/>
              <a:t>Throwing events are still excluded. </a:t>
            </a:r>
          </a:p>
          <a:p>
            <a:pPr lvl="0"/>
            <a:r>
              <a:rPr lang="en-US" sz="2200" dirty="0"/>
              <a:t>Junior Officials will be covered under the same insurance coverage as Certified Officials.</a:t>
            </a:r>
          </a:p>
          <a:p>
            <a:endParaRPr lang="en-US" sz="2000" dirty="0"/>
          </a:p>
          <a:p>
            <a:endParaRPr lang="en-US" dirty="0"/>
          </a:p>
        </p:txBody>
      </p:sp>
      <p:sp>
        <p:nvSpPr>
          <p:cNvPr id="4" name="Slide Number Placeholder 3">
            <a:extLst>
              <a:ext uri="{FF2B5EF4-FFF2-40B4-BE49-F238E27FC236}">
                <a16:creationId xmlns:a16="http://schemas.microsoft.com/office/drawing/2014/main" id="{C507CCDA-2582-EC4C-A464-1803104BC4DD}"/>
              </a:ext>
            </a:extLst>
          </p:cNvPr>
          <p:cNvSpPr>
            <a:spLocks noGrp="1"/>
          </p:cNvSpPr>
          <p:nvPr>
            <p:ph type="sldNum" sz="quarter" idx="12"/>
          </p:nvPr>
        </p:nvSpPr>
        <p:spPr/>
        <p:txBody>
          <a:bodyPr/>
          <a:lstStyle/>
          <a:p>
            <a:fld id="{1267485E-2600-B14D-9C9B-573DBF3B3522}" type="slidenum">
              <a:rPr lang="en-US" smtClean="0"/>
              <a:t>26</a:t>
            </a:fld>
            <a:endParaRPr lang="en-US"/>
          </a:p>
        </p:txBody>
      </p:sp>
    </p:spTree>
    <p:extLst>
      <p:ext uri="{BB962C8B-B14F-4D97-AF65-F5344CB8AC3E}">
        <p14:creationId xmlns:p14="http://schemas.microsoft.com/office/powerpoint/2010/main" val="75309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415C-D1FA-7241-9109-022A4D3727F0}"/>
              </a:ext>
            </a:extLst>
          </p:cNvPr>
          <p:cNvSpPr>
            <a:spLocks noGrp="1"/>
          </p:cNvSpPr>
          <p:nvPr>
            <p:ph type="title"/>
          </p:nvPr>
        </p:nvSpPr>
        <p:spPr/>
        <p:txBody>
          <a:bodyPr/>
          <a:lstStyle/>
          <a:p>
            <a:r>
              <a:rPr lang="en-US" b="1" dirty="0"/>
              <a:t>JOP</a:t>
            </a:r>
            <a:br>
              <a:rPr lang="en-US" b="1" dirty="0"/>
            </a:br>
            <a:r>
              <a:rPr lang="en-US" b="1" dirty="0"/>
              <a:t>Implementation Flow Chart</a:t>
            </a:r>
          </a:p>
        </p:txBody>
      </p:sp>
      <p:sp>
        <p:nvSpPr>
          <p:cNvPr id="3" name="Content Placeholder 2">
            <a:extLst>
              <a:ext uri="{FF2B5EF4-FFF2-40B4-BE49-F238E27FC236}">
                <a16:creationId xmlns:a16="http://schemas.microsoft.com/office/drawing/2014/main" id="{8810C4DA-9A99-7046-BBD5-95C8D92CC77D}"/>
              </a:ext>
            </a:extLst>
          </p:cNvPr>
          <p:cNvSpPr>
            <a:spLocks noGrp="1"/>
          </p:cNvSpPr>
          <p:nvPr>
            <p:ph idx="1"/>
          </p:nvPr>
        </p:nvSpPr>
        <p:spPr/>
        <p:txBody>
          <a:bodyPr anchor="t">
            <a:normAutofit/>
          </a:bodyPr>
          <a:lstStyle/>
          <a:p>
            <a:r>
              <a:rPr lang="en-US" sz="2400" dirty="0"/>
              <a:t>Once the initial mentor training has been completed, people are ready to begin mentoring. But unless some structure is created which guides the course of events and which provides opportunities for mentors as well as their mentees (either together or separately) to share and review their progress, it is easy for mentor programs to lose momentum or to suffer from a lack of direction or communication. </a:t>
            </a:r>
          </a:p>
        </p:txBody>
      </p:sp>
      <p:sp>
        <p:nvSpPr>
          <p:cNvPr id="4" name="Slide Number Placeholder 3">
            <a:extLst>
              <a:ext uri="{FF2B5EF4-FFF2-40B4-BE49-F238E27FC236}">
                <a16:creationId xmlns:a16="http://schemas.microsoft.com/office/drawing/2014/main" id="{4EAF6CA0-CECB-264C-895B-A8897CEE1565}"/>
              </a:ext>
            </a:extLst>
          </p:cNvPr>
          <p:cNvSpPr>
            <a:spLocks noGrp="1"/>
          </p:cNvSpPr>
          <p:nvPr>
            <p:ph type="sldNum" sz="quarter" idx="12"/>
          </p:nvPr>
        </p:nvSpPr>
        <p:spPr/>
        <p:txBody>
          <a:bodyPr/>
          <a:lstStyle/>
          <a:p>
            <a:fld id="{1267485E-2600-B14D-9C9B-573DBF3B3522}" type="slidenum">
              <a:rPr lang="en-US" smtClean="0"/>
              <a:t>27</a:t>
            </a:fld>
            <a:endParaRPr lang="en-US"/>
          </a:p>
        </p:txBody>
      </p:sp>
    </p:spTree>
    <p:extLst>
      <p:ext uri="{BB962C8B-B14F-4D97-AF65-F5344CB8AC3E}">
        <p14:creationId xmlns:p14="http://schemas.microsoft.com/office/powerpoint/2010/main" val="11164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6BB6-135C-AD46-B69F-5E679841D85A}"/>
              </a:ext>
            </a:extLst>
          </p:cNvPr>
          <p:cNvSpPr>
            <a:spLocks noGrp="1"/>
          </p:cNvSpPr>
          <p:nvPr>
            <p:ph type="title"/>
          </p:nvPr>
        </p:nvSpPr>
        <p:spPr/>
        <p:txBody>
          <a:bodyPr/>
          <a:lstStyle/>
          <a:p>
            <a:r>
              <a:rPr lang="en-US" b="1" dirty="0"/>
              <a:t>JOP Flow Chart</a:t>
            </a:r>
          </a:p>
        </p:txBody>
      </p:sp>
      <p:sp>
        <p:nvSpPr>
          <p:cNvPr id="4" name="Slide Number Placeholder 3">
            <a:extLst>
              <a:ext uri="{FF2B5EF4-FFF2-40B4-BE49-F238E27FC236}">
                <a16:creationId xmlns:a16="http://schemas.microsoft.com/office/drawing/2014/main" id="{3D3CAC6C-148C-A845-B7E1-7A4C1AF75544}"/>
              </a:ext>
            </a:extLst>
          </p:cNvPr>
          <p:cNvSpPr>
            <a:spLocks noGrp="1"/>
          </p:cNvSpPr>
          <p:nvPr>
            <p:ph type="sldNum" sz="quarter" idx="12"/>
          </p:nvPr>
        </p:nvSpPr>
        <p:spPr/>
        <p:txBody>
          <a:bodyPr/>
          <a:lstStyle/>
          <a:p>
            <a:fld id="{1267485E-2600-B14D-9C9B-573DBF3B3522}" type="slidenum">
              <a:rPr lang="en-US" smtClean="0"/>
              <a:t>28</a:t>
            </a:fld>
            <a:endParaRPr lang="en-US"/>
          </a:p>
        </p:txBody>
      </p:sp>
      <p:sp>
        <p:nvSpPr>
          <p:cNvPr id="23" name="Rectangle 17">
            <a:extLst>
              <a:ext uri="{FF2B5EF4-FFF2-40B4-BE49-F238E27FC236}">
                <a16:creationId xmlns:a16="http://schemas.microsoft.com/office/drawing/2014/main" id="{5D10936C-5201-A548-8D5C-2BC53EB2B1B7}"/>
              </a:ext>
            </a:extLst>
          </p:cNvPr>
          <p:cNvSpPr>
            <a:spLocks noChangeArrowheads="1"/>
          </p:cNvSpPr>
          <p:nvPr/>
        </p:nvSpPr>
        <p:spPr bwMode="auto">
          <a:xfrm>
            <a:off x="3886200" y="18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1">
            <a:extLst>
              <a:ext uri="{FF2B5EF4-FFF2-40B4-BE49-F238E27FC236}">
                <a16:creationId xmlns:a16="http://schemas.microsoft.com/office/drawing/2014/main" id="{7A9E0E3E-E389-364F-8212-8D14400B409A}"/>
              </a:ext>
            </a:extLst>
          </p:cNvPr>
          <p:cNvSpPr>
            <a:spLocks noChangeArrowheads="1"/>
          </p:cNvSpPr>
          <p:nvPr/>
        </p:nvSpPr>
        <p:spPr bwMode="auto">
          <a:xfrm>
            <a:off x="3886200" y="6400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64113" algn="l"/>
              </a:tabLst>
              <a:defRPr>
                <a:solidFill>
                  <a:schemeClr val="tx1"/>
                </a:solidFill>
                <a:latin typeface="Arial" panose="020B0604020202020204" pitchFamily="34" charset="0"/>
              </a:defRPr>
            </a:lvl1pPr>
            <a:lvl2pPr eaLnBrk="0" fontAlgn="base" hangingPunct="0">
              <a:spcBef>
                <a:spcPct val="0"/>
              </a:spcBef>
              <a:spcAft>
                <a:spcPct val="0"/>
              </a:spcAft>
              <a:tabLst>
                <a:tab pos="4964113" algn="l"/>
              </a:tabLst>
              <a:defRPr>
                <a:solidFill>
                  <a:schemeClr val="tx1"/>
                </a:solidFill>
                <a:latin typeface="Arial" panose="020B0604020202020204" pitchFamily="34" charset="0"/>
              </a:defRPr>
            </a:lvl2pPr>
            <a:lvl3pPr eaLnBrk="0" fontAlgn="base" hangingPunct="0">
              <a:spcBef>
                <a:spcPct val="0"/>
              </a:spcBef>
              <a:spcAft>
                <a:spcPct val="0"/>
              </a:spcAft>
              <a:tabLst>
                <a:tab pos="4964113" algn="l"/>
              </a:tabLst>
              <a:defRPr>
                <a:solidFill>
                  <a:schemeClr val="tx1"/>
                </a:solidFill>
                <a:latin typeface="Arial" panose="020B0604020202020204" pitchFamily="34" charset="0"/>
              </a:defRPr>
            </a:lvl3pPr>
            <a:lvl4pPr eaLnBrk="0" fontAlgn="base" hangingPunct="0">
              <a:spcBef>
                <a:spcPct val="0"/>
              </a:spcBef>
              <a:spcAft>
                <a:spcPct val="0"/>
              </a:spcAft>
              <a:tabLst>
                <a:tab pos="4964113" algn="l"/>
              </a:tabLst>
              <a:defRPr>
                <a:solidFill>
                  <a:schemeClr val="tx1"/>
                </a:solidFill>
                <a:latin typeface="Arial" panose="020B0604020202020204" pitchFamily="34" charset="0"/>
              </a:defRPr>
            </a:lvl4pPr>
            <a:lvl5pPr eaLnBrk="0" fontAlgn="base" hangingPunct="0">
              <a:spcBef>
                <a:spcPct val="0"/>
              </a:spcBef>
              <a:spcAft>
                <a:spcPct val="0"/>
              </a:spcAft>
              <a:tabLst>
                <a:tab pos="4964113" algn="l"/>
              </a:tabLst>
              <a:defRPr>
                <a:solidFill>
                  <a:schemeClr val="tx1"/>
                </a:solidFill>
                <a:latin typeface="Arial" panose="020B0604020202020204" pitchFamily="34" charset="0"/>
              </a:defRPr>
            </a:lvl5pPr>
            <a:lvl6pPr eaLnBrk="0" fontAlgn="base" hangingPunct="0">
              <a:spcBef>
                <a:spcPct val="0"/>
              </a:spcBef>
              <a:spcAft>
                <a:spcPct val="0"/>
              </a:spcAft>
              <a:tabLst>
                <a:tab pos="4964113" algn="l"/>
              </a:tabLst>
              <a:defRPr>
                <a:solidFill>
                  <a:schemeClr val="tx1"/>
                </a:solidFill>
                <a:latin typeface="Arial" panose="020B0604020202020204" pitchFamily="34" charset="0"/>
              </a:defRPr>
            </a:lvl6pPr>
            <a:lvl7pPr eaLnBrk="0" fontAlgn="base" hangingPunct="0">
              <a:spcBef>
                <a:spcPct val="0"/>
              </a:spcBef>
              <a:spcAft>
                <a:spcPct val="0"/>
              </a:spcAft>
              <a:tabLst>
                <a:tab pos="4964113" algn="l"/>
              </a:tabLst>
              <a:defRPr>
                <a:solidFill>
                  <a:schemeClr val="tx1"/>
                </a:solidFill>
                <a:latin typeface="Arial" panose="020B0604020202020204" pitchFamily="34" charset="0"/>
              </a:defRPr>
            </a:lvl7pPr>
            <a:lvl8pPr eaLnBrk="0" fontAlgn="base" hangingPunct="0">
              <a:spcBef>
                <a:spcPct val="0"/>
              </a:spcBef>
              <a:spcAft>
                <a:spcPct val="0"/>
              </a:spcAft>
              <a:tabLst>
                <a:tab pos="4964113" algn="l"/>
              </a:tabLst>
              <a:defRPr>
                <a:solidFill>
                  <a:schemeClr val="tx1"/>
                </a:solidFill>
                <a:latin typeface="Arial" panose="020B0604020202020204" pitchFamily="34" charset="0"/>
              </a:defRPr>
            </a:lvl8pPr>
            <a:lvl9pPr eaLnBrk="0" fontAlgn="base" hangingPunct="0">
              <a:spcBef>
                <a:spcPct val="0"/>
              </a:spcBef>
              <a:spcAft>
                <a:spcPct val="0"/>
              </a:spcAft>
              <a:tabLst>
                <a:tab pos="4964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64113" algn="l"/>
              </a:tabLst>
            </a:pP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964113" algn="l"/>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6411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7">
            <a:extLst>
              <a:ext uri="{FF2B5EF4-FFF2-40B4-BE49-F238E27FC236}">
                <a16:creationId xmlns:a16="http://schemas.microsoft.com/office/drawing/2014/main" id="{249C4C91-219B-7847-946C-3D827A5A67C7}"/>
              </a:ext>
            </a:extLst>
          </p:cNvPr>
          <p:cNvSpPr>
            <a:spLocks noChangeArrowheads="1"/>
          </p:cNvSpPr>
          <p:nvPr/>
        </p:nvSpPr>
        <p:spPr bwMode="auto">
          <a:xfrm>
            <a:off x="3886200" y="6400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a:extLst>
              <a:ext uri="{FF2B5EF4-FFF2-40B4-BE49-F238E27FC236}">
                <a16:creationId xmlns:a16="http://schemas.microsoft.com/office/drawing/2014/main" id="{50B21FFB-1619-C545-A901-1221AC5FBD89}"/>
              </a:ext>
            </a:extLst>
          </p:cNvPr>
          <p:cNvPicPr/>
          <p:nvPr/>
        </p:nvPicPr>
        <p:blipFill rotWithShape="1">
          <a:blip r:embed="rId2">
            <a:extLst>
              <a:ext uri="{28A0092B-C50C-407E-A947-70E740481C1C}">
                <a14:useLocalDpi xmlns:a14="http://schemas.microsoft.com/office/drawing/2010/main" val="0"/>
              </a:ext>
            </a:extLst>
          </a:blip>
          <a:srcRect l="35043" t="27730" r="40598" b="12630"/>
          <a:stretch/>
        </p:blipFill>
        <p:spPr bwMode="auto">
          <a:xfrm>
            <a:off x="5117122" y="0"/>
            <a:ext cx="5046786" cy="68579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6137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9721-21CB-F64E-AF7B-E6CB265ED28B}"/>
              </a:ext>
            </a:extLst>
          </p:cNvPr>
          <p:cNvSpPr>
            <a:spLocks noGrp="1"/>
          </p:cNvSpPr>
          <p:nvPr>
            <p:ph type="title"/>
          </p:nvPr>
        </p:nvSpPr>
        <p:spPr/>
        <p:txBody>
          <a:bodyPr/>
          <a:lstStyle/>
          <a:p>
            <a:r>
              <a:rPr lang="en-US" b="1" dirty="0"/>
              <a:t>Mentor Requirement for the JOP</a:t>
            </a:r>
          </a:p>
        </p:txBody>
      </p:sp>
      <p:sp>
        <p:nvSpPr>
          <p:cNvPr id="3" name="Content Placeholder 2">
            <a:extLst>
              <a:ext uri="{FF2B5EF4-FFF2-40B4-BE49-F238E27FC236}">
                <a16:creationId xmlns:a16="http://schemas.microsoft.com/office/drawing/2014/main" id="{89F2337A-4741-4D4C-8937-AB28475A4F7C}"/>
              </a:ext>
            </a:extLst>
          </p:cNvPr>
          <p:cNvSpPr>
            <a:spLocks noGrp="1"/>
          </p:cNvSpPr>
          <p:nvPr>
            <p:ph idx="1"/>
          </p:nvPr>
        </p:nvSpPr>
        <p:spPr>
          <a:xfrm>
            <a:off x="4944378" y="1061266"/>
            <a:ext cx="6281873" cy="5248622"/>
          </a:xfrm>
        </p:spPr>
        <p:txBody>
          <a:bodyPr anchor="t">
            <a:normAutofit fontScale="92500"/>
          </a:bodyPr>
          <a:lstStyle/>
          <a:p>
            <a:r>
              <a:rPr lang="en-US" sz="2800" dirty="0"/>
              <a:t>Requirement: The mentor must be a certified official who has certification status is that of a National or Masters Official. However, an Association level official, with three years of experience, may also serve as a mentor. All mentors must be approved by the Association Certification Chair or Association Designee and the Program Co-chairs. </a:t>
            </a:r>
          </a:p>
          <a:p>
            <a:pPr marL="0" indent="0">
              <a:buNone/>
            </a:pPr>
            <a:endParaRPr lang="en-US" dirty="0"/>
          </a:p>
        </p:txBody>
      </p:sp>
      <p:sp>
        <p:nvSpPr>
          <p:cNvPr id="4" name="Slide Number Placeholder 3">
            <a:extLst>
              <a:ext uri="{FF2B5EF4-FFF2-40B4-BE49-F238E27FC236}">
                <a16:creationId xmlns:a16="http://schemas.microsoft.com/office/drawing/2014/main" id="{C2DF24F0-0705-B94F-8C91-016B75494745}"/>
              </a:ext>
            </a:extLst>
          </p:cNvPr>
          <p:cNvSpPr>
            <a:spLocks noGrp="1"/>
          </p:cNvSpPr>
          <p:nvPr>
            <p:ph type="sldNum" sz="quarter" idx="12"/>
          </p:nvPr>
        </p:nvSpPr>
        <p:spPr/>
        <p:txBody>
          <a:bodyPr/>
          <a:lstStyle/>
          <a:p>
            <a:fld id="{1267485E-2600-B14D-9C9B-573DBF3B3522}" type="slidenum">
              <a:rPr lang="en-US" smtClean="0"/>
              <a:t>29</a:t>
            </a:fld>
            <a:endParaRPr lang="en-US"/>
          </a:p>
        </p:txBody>
      </p:sp>
    </p:spTree>
    <p:extLst>
      <p:ext uri="{BB962C8B-B14F-4D97-AF65-F5344CB8AC3E}">
        <p14:creationId xmlns:p14="http://schemas.microsoft.com/office/powerpoint/2010/main" val="204573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94FC-2123-3B46-9D69-BBC0843D75BF}"/>
              </a:ext>
            </a:extLst>
          </p:cNvPr>
          <p:cNvSpPr>
            <a:spLocks noGrp="1"/>
          </p:cNvSpPr>
          <p:nvPr>
            <p:ph type="title"/>
          </p:nvPr>
        </p:nvSpPr>
        <p:spPr/>
        <p:txBody>
          <a:bodyPr>
            <a:normAutofit/>
          </a:bodyPr>
          <a:lstStyle/>
          <a:p>
            <a:r>
              <a:rPr lang="en-US" sz="3200" b="1" u="sng" dirty="0"/>
              <a:t>WE</a:t>
            </a:r>
            <a:r>
              <a:rPr lang="en-US" sz="3200" b="1" dirty="0"/>
              <a:t> are all in this Together!</a:t>
            </a:r>
            <a:br>
              <a:rPr lang="en-US" sz="3200" b="1" dirty="0"/>
            </a:br>
            <a:r>
              <a:rPr lang="en-US" sz="3200" b="1" dirty="0"/>
              <a:t>What will be our legacy?</a:t>
            </a:r>
          </a:p>
        </p:txBody>
      </p:sp>
      <p:sp>
        <p:nvSpPr>
          <p:cNvPr id="3" name="Content Placeholder 2">
            <a:extLst>
              <a:ext uri="{FF2B5EF4-FFF2-40B4-BE49-F238E27FC236}">
                <a16:creationId xmlns:a16="http://schemas.microsoft.com/office/drawing/2014/main" id="{665224B5-9FF9-5247-B614-0FE97F4CA478}"/>
              </a:ext>
            </a:extLst>
          </p:cNvPr>
          <p:cNvSpPr>
            <a:spLocks noGrp="1"/>
          </p:cNvSpPr>
          <p:nvPr>
            <p:ph idx="1"/>
          </p:nvPr>
        </p:nvSpPr>
        <p:spPr>
          <a:xfrm>
            <a:off x="5118447" y="803186"/>
            <a:ext cx="6588449" cy="5248622"/>
          </a:xfrm>
        </p:spPr>
        <p:txBody>
          <a:bodyPr>
            <a:normAutofit fontScale="92500" lnSpcReduction="20000"/>
          </a:bodyPr>
          <a:lstStyle/>
          <a:p>
            <a:r>
              <a:rPr lang="en-US" sz="1900" dirty="0"/>
              <a:t>The objective of the Junior Officials Program is to educate, train and provide opportunities for USATF members to serve as part of the USATF officiating team; and to promote opportunities to encourage our Junior Officials to continue serving as USATF Officials in the future. </a:t>
            </a:r>
          </a:p>
          <a:p>
            <a:pPr marL="0" indent="0">
              <a:buNone/>
            </a:pPr>
            <a:endParaRPr lang="en-US" sz="900" dirty="0"/>
          </a:p>
          <a:p>
            <a:r>
              <a:rPr lang="en-US" sz="1900" dirty="0"/>
              <a:t>The USATF and the NOC are instituting this effort to provide the necessary longevity of having outstanding officials to continue servicing our track &amp; field programs nationwide on all levels (Association, Region, National and in some cases, Internationally) and in all disciplines from Youth to Masters level.</a:t>
            </a:r>
            <a:br>
              <a:rPr lang="en-US" sz="900" dirty="0"/>
            </a:br>
            <a:endParaRPr lang="en-US" sz="900" dirty="0"/>
          </a:p>
          <a:p>
            <a:r>
              <a:rPr lang="en-US" sz="1900" dirty="0"/>
              <a:t>The Junior Officials Program is under the direct auspice (direction) of the USATF and the National Officials Committee and the expectation is that all Associations will comply to the objectives and implementation of the Junior Officials Program. </a:t>
            </a:r>
          </a:p>
          <a:p>
            <a:pPr marL="0" indent="0">
              <a:buNone/>
            </a:pPr>
            <a:endParaRPr lang="en-US" dirty="0"/>
          </a:p>
        </p:txBody>
      </p:sp>
      <p:sp>
        <p:nvSpPr>
          <p:cNvPr id="4" name="Slide Number Placeholder 3">
            <a:extLst>
              <a:ext uri="{FF2B5EF4-FFF2-40B4-BE49-F238E27FC236}">
                <a16:creationId xmlns:a16="http://schemas.microsoft.com/office/drawing/2014/main" id="{6F08688B-0947-EA40-BF2C-745B85A0C386}"/>
              </a:ext>
            </a:extLst>
          </p:cNvPr>
          <p:cNvSpPr>
            <a:spLocks noGrp="1"/>
          </p:cNvSpPr>
          <p:nvPr>
            <p:ph type="sldNum" sz="quarter" idx="12"/>
          </p:nvPr>
        </p:nvSpPr>
        <p:spPr/>
        <p:txBody>
          <a:bodyPr/>
          <a:lstStyle/>
          <a:p>
            <a:fld id="{1267485E-2600-B14D-9C9B-573DBF3B3522}" type="slidenum">
              <a:rPr lang="en-US" smtClean="0"/>
              <a:t>3</a:t>
            </a:fld>
            <a:endParaRPr lang="en-US"/>
          </a:p>
        </p:txBody>
      </p:sp>
    </p:spTree>
    <p:extLst>
      <p:ext uri="{BB962C8B-B14F-4D97-AF65-F5344CB8AC3E}">
        <p14:creationId xmlns:p14="http://schemas.microsoft.com/office/powerpoint/2010/main" val="190821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F07-8D62-DD48-B1DD-7A4984BA815B}"/>
              </a:ext>
            </a:extLst>
          </p:cNvPr>
          <p:cNvSpPr>
            <a:spLocks noGrp="1"/>
          </p:cNvSpPr>
          <p:nvPr>
            <p:ph type="title"/>
          </p:nvPr>
        </p:nvSpPr>
        <p:spPr/>
        <p:txBody>
          <a:bodyPr/>
          <a:lstStyle/>
          <a:p>
            <a:r>
              <a:rPr lang="en-US" b="1" dirty="0"/>
              <a:t>Mentor Responsibilities 1</a:t>
            </a:r>
          </a:p>
        </p:txBody>
      </p:sp>
      <p:sp>
        <p:nvSpPr>
          <p:cNvPr id="3" name="Content Placeholder 2">
            <a:extLst>
              <a:ext uri="{FF2B5EF4-FFF2-40B4-BE49-F238E27FC236}">
                <a16:creationId xmlns:a16="http://schemas.microsoft.com/office/drawing/2014/main" id="{59C01910-C223-634F-B191-A2A21B9F4119}"/>
              </a:ext>
            </a:extLst>
          </p:cNvPr>
          <p:cNvSpPr>
            <a:spLocks noGrp="1"/>
          </p:cNvSpPr>
          <p:nvPr>
            <p:ph idx="1"/>
          </p:nvPr>
        </p:nvSpPr>
        <p:spPr>
          <a:xfrm>
            <a:off x="5006394" y="640080"/>
            <a:ext cx="6751820" cy="6054814"/>
          </a:xfrm>
        </p:spPr>
        <p:txBody>
          <a:bodyPr anchor="t">
            <a:normAutofit fontScale="85000" lnSpcReduction="10000"/>
          </a:bodyPr>
          <a:lstStyle/>
          <a:p>
            <a:pPr marL="0" indent="0">
              <a:buNone/>
            </a:pPr>
            <a:r>
              <a:rPr lang="en-US" sz="2100" b="1" dirty="0"/>
              <a:t>The mentor must be willing to be responsible for the following:</a:t>
            </a:r>
          </a:p>
          <a:p>
            <a:r>
              <a:rPr lang="en-US" sz="2200" dirty="0"/>
              <a:t>1. Recruit junior officials and help them enroll and attend USATF clinics. </a:t>
            </a:r>
          </a:p>
          <a:p>
            <a:r>
              <a:rPr lang="en-US" sz="2200" dirty="0"/>
              <a:t>2. Volunteer to become the mentor for those Junior Officials that your Association recruits. </a:t>
            </a:r>
          </a:p>
          <a:p>
            <a:r>
              <a:rPr lang="en-US" sz="2200" dirty="0"/>
              <a:t>3. Call the Junior Official after he/she completes the junior officials' clinic to continue the connection that has been made with the Association.</a:t>
            </a:r>
          </a:p>
          <a:p>
            <a:r>
              <a:rPr lang="en-US" sz="2200" dirty="0"/>
              <a:t> 4. Assist the junior official in the selection of meets and the events within each meet that will accommodate their ability to travel, available time, and degree of comfort that they feel for the events and meets they will work.</a:t>
            </a:r>
          </a:p>
          <a:p>
            <a:r>
              <a:rPr lang="en-US" sz="2200" dirty="0"/>
              <a:t> 5. Keep track of the junior official's schedule and make a follow up call after those scheduled meets. Do so after every meet they work during their first season.</a:t>
            </a:r>
          </a:p>
          <a:p>
            <a:pPr marL="0" indent="0">
              <a:buNone/>
            </a:pPr>
            <a:endParaRPr lang="en-US" sz="2200" dirty="0"/>
          </a:p>
          <a:p>
            <a:endParaRPr lang="en-US" dirty="0"/>
          </a:p>
        </p:txBody>
      </p:sp>
      <p:sp>
        <p:nvSpPr>
          <p:cNvPr id="4" name="Slide Number Placeholder 3">
            <a:extLst>
              <a:ext uri="{FF2B5EF4-FFF2-40B4-BE49-F238E27FC236}">
                <a16:creationId xmlns:a16="http://schemas.microsoft.com/office/drawing/2014/main" id="{4F0B0CD6-8AC3-914A-AFF7-E1DCDB4D1FF9}"/>
              </a:ext>
            </a:extLst>
          </p:cNvPr>
          <p:cNvSpPr>
            <a:spLocks noGrp="1"/>
          </p:cNvSpPr>
          <p:nvPr>
            <p:ph type="sldNum" sz="quarter" idx="12"/>
          </p:nvPr>
        </p:nvSpPr>
        <p:spPr/>
        <p:txBody>
          <a:bodyPr/>
          <a:lstStyle/>
          <a:p>
            <a:fld id="{1267485E-2600-B14D-9C9B-573DBF3B3522}" type="slidenum">
              <a:rPr lang="en-US" smtClean="0"/>
              <a:t>30</a:t>
            </a:fld>
            <a:endParaRPr lang="en-US"/>
          </a:p>
        </p:txBody>
      </p:sp>
    </p:spTree>
    <p:extLst>
      <p:ext uri="{BB962C8B-B14F-4D97-AF65-F5344CB8AC3E}">
        <p14:creationId xmlns:p14="http://schemas.microsoft.com/office/powerpoint/2010/main" val="60301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8067-7F6D-F247-8330-47919D41720B}"/>
              </a:ext>
            </a:extLst>
          </p:cNvPr>
          <p:cNvSpPr>
            <a:spLocks noGrp="1"/>
          </p:cNvSpPr>
          <p:nvPr>
            <p:ph type="title"/>
          </p:nvPr>
        </p:nvSpPr>
        <p:spPr/>
        <p:txBody>
          <a:bodyPr/>
          <a:lstStyle/>
          <a:p>
            <a:r>
              <a:rPr lang="en-US" b="1" dirty="0"/>
              <a:t>Mentor Responsibilities 2</a:t>
            </a:r>
          </a:p>
        </p:txBody>
      </p:sp>
      <p:sp>
        <p:nvSpPr>
          <p:cNvPr id="3" name="Content Placeholder 2">
            <a:extLst>
              <a:ext uri="{FF2B5EF4-FFF2-40B4-BE49-F238E27FC236}">
                <a16:creationId xmlns:a16="http://schemas.microsoft.com/office/drawing/2014/main" id="{7B9E848F-980C-C04D-B6FC-729BC972A2E9}"/>
              </a:ext>
            </a:extLst>
          </p:cNvPr>
          <p:cNvSpPr>
            <a:spLocks noGrp="1"/>
          </p:cNvSpPr>
          <p:nvPr>
            <p:ph idx="1"/>
          </p:nvPr>
        </p:nvSpPr>
        <p:spPr/>
        <p:txBody>
          <a:bodyPr anchor="t">
            <a:normAutofit/>
          </a:bodyPr>
          <a:lstStyle/>
          <a:p>
            <a:r>
              <a:rPr lang="en-US" sz="2000" dirty="0"/>
              <a:t> 6. Telephone frequently (at least twice per month - minimally)</a:t>
            </a:r>
          </a:p>
          <a:p>
            <a:r>
              <a:rPr lang="en-US" sz="2000" dirty="0"/>
              <a:t> 7. Make the Junior Official feel that they can contact you at anytime. This can be accomplished by telephone calls/ emails /</a:t>
            </a:r>
            <a:r>
              <a:rPr lang="en-US" sz="2000" dirty="0" err="1"/>
              <a:t>instagram</a:t>
            </a:r>
            <a:r>
              <a:rPr lang="en-US" sz="2000" dirty="0"/>
              <a:t> /snapchat to the junior official, at the frequency indicated above, as well as stress to the junior official that he/she is welcome to contact the mentor whenever they need to do so.</a:t>
            </a:r>
          </a:p>
          <a:p>
            <a:r>
              <a:rPr lang="en-US" sz="2000" dirty="0"/>
              <a:t> 8. Take time to assist the junior official at meets at which you are both attending. </a:t>
            </a:r>
          </a:p>
          <a:p>
            <a:r>
              <a:rPr lang="en-US" sz="2000" dirty="0"/>
              <a:t>9. Encourage the junior official to work many of the same meets you will be working. </a:t>
            </a:r>
          </a:p>
          <a:p>
            <a:pPr marL="0" indent="0">
              <a:buNone/>
            </a:pPr>
            <a:endParaRPr lang="en-US" dirty="0"/>
          </a:p>
        </p:txBody>
      </p:sp>
      <p:sp>
        <p:nvSpPr>
          <p:cNvPr id="4" name="Slide Number Placeholder 3">
            <a:extLst>
              <a:ext uri="{FF2B5EF4-FFF2-40B4-BE49-F238E27FC236}">
                <a16:creationId xmlns:a16="http://schemas.microsoft.com/office/drawing/2014/main" id="{5841715E-003F-084D-B502-7C62D1BF6083}"/>
              </a:ext>
            </a:extLst>
          </p:cNvPr>
          <p:cNvSpPr>
            <a:spLocks noGrp="1"/>
          </p:cNvSpPr>
          <p:nvPr>
            <p:ph type="sldNum" sz="quarter" idx="12"/>
          </p:nvPr>
        </p:nvSpPr>
        <p:spPr/>
        <p:txBody>
          <a:bodyPr/>
          <a:lstStyle/>
          <a:p>
            <a:fld id="{1267485E-2600-B14D-9C9B-573DBF3B3522}" type="slidenum">
              <a:rPr lang="en-US" smtClean="0"/>
              <a:t>31</a:t>
            </a:fld>
            <a:endParaRPr lang="en-US"/>
          </a:p>
        </p:txBody>
      </p:sp>
    </p:spTree>
    <p:extLst>
      <p:ext uri="{BB962C8B-B14F-4D97-AF65-F5344CB8AC3E}">
        <p14:creationId xmlns:p14="http://schemas.microsoft.com/office/powerpoint/2010/main" val="888809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59C4-EE4B-B247-B58A-A6F38B84D542}"/>
              </a:ext>
            </a:extLst>
          </p:cNvPr>
          <p:cNvSpPr>
            <a:spLocks noGrp="1"/>
          </p:cNvSpPr>
          <p:nvPr>
            <p:ph type="title"/>
          </p:nvPr>
        </p:nvSpPr>
        <p:spPr/>
        <p:txBody>
          <a:bodyPr/>
          <a:lstStyle/>
          <a:p>
            <a:r>
              <a:rPr lang="en-US" b="1" dirty="0"/>
              <a:t>Mentor Responsibilities</a:t>
            </a:r>
            <a:br>
              <a:rPr lang="en-US" b="1" dirty="0"/>
            </a:br>
            <a:r>
              <a:rPr lang="en-US" b="1" dirty="0"/>
              <a:t>3</a:t>
            </a:r>
          </a:p>
        </p:txBody>
      </p:sp>
      <p:sp>
        <p:nvSpPr>
          <p:cNvPr id="3" name="Content Placeholder 2">
            <a:extLst>
              <a:ext uri="{FF2B5EF4-FFF2-40B4-BE49-F238E27FC236}">
                <a16:creationId xmlns:a16="http://schemas.microsoft.com/office/drawing/2014/main" id="{16828D0C-2FE2-144E-B73C-F491C7F7D286}"/>
              </a:ext>
            </a:extLst>
          </p:cNvPr>
          <p:cNvSpPr>
            <a:spLocks noGrp="1"/>
          </p:cNvSpPr>
          <p:nvPr>
            <p:ph idx="1"/>
          </p:nvPr>
        </p:nvSpPr>
        <p:spPr>
          <a:xfrm>
            <a:off x="5118447" y="803185"/>
            <a:ext cx="6548620" cy="5817747"/>
          </a:xfrm>
        </p:spPr>
        <p:txBody>
          <a:bodyPr anchor="t">
            <a:normAutofit fontScale="92500"/>
          </a:bodyPr>
          <a:lstStyle/>
          <a:p>
            <a:r>
              <a:rPr lang="en-US" sz="2000" dirty="0"/>
              <a:t>10. Encourage the junior officials to provide most of the dialogue during mentor/junior official conversations. </a:t>
            </a:r>
          </a:p>
          <a:p>
            <a:r>
              <a:rPr lang="en-US" sz="2000" dirty="0"/>
              <a:t>11. </a:t>
            </a:r>
            <a:r>
              <a:rPr lang="en-US" dirty="0"/>
              <a:t>Work cooperatively with other Discipline Mentors in providing a positive learning environment for the JOP participant.</a:t>
            </a:r>
            <a:r>
              <a:rPr lang="en-US" sz="2000" dirty="0"/>
              <a:t> </a:t>
            </a:r>
          </a:p>
          <a:p>
            <a:r>
              <a:rPr lang="en-US" sz="2000" dirty="0"/>
              <a:t>12. Introduce the junior official to other officials at every opportunity and attempt to make important social connections with those veteran officials. </a:t>
            </a:r>
          </a:p>
          <a:p>
            <a:r>
              <a:rPr lang="en-US" sz="2000" dirty="0"/>
              <a:t>13. </a:t>
            </a:r>
            <a:r>
              <a:rPr lang="en-US" sz="2000"/>
              <a:t>Role model to </a:t>
            </a:r>
            <a:r>
              <a:rPr lang="en-US" sz="2000" dirty="0"/>
              <a:t>the junior official the proper way to relate to the athletes during competition and other times outside of competition. </a:t>
            </a:r>
          </a:p>
          <a:p>
            <a:r>
              <a:rPr lang="en-US" sz="2000" dirty="0"/>
              <a:t>14. Prepare the junior official on ways that they may settle protests, disagreements, requests and demands by the athletes and their coaches, and objectionable behaviors which may occur at an event they work. </a:t>
            </a:r>
          </a:p>
          <a:p>
            <a:endParaRPr lang="en-US" dirty="0"/>
          </a:p>
        </p:txBody>
      </p:sp>
      <p:sp>
        <p:nvSpPr>
          <p:cNvPr id="4" name="Slide Number Placeholder 3">
            <a:extLst>
              <a:ext uri="{FF2B5EF4-FFF2-40B4-BE49-F238E27FC236}">
                <a16:creationId xmlns:a16="http://schemas.microsoft.com/office/drawing/2014/main" id="{DEA6A9D3-A522-6543-9E51-FEB0349BAA07}"/>
              </a:ext>
            </a:extLst>
          </p:cNvPr>
          <p:cNvSpPr>
            <a:spLocks noGrp="1"/>
          </p:cNvSpPr>
          <p:nvPr>
            <p:ph type="sldNum" sz="quarter" idx="12"/>
          </p:nvPr>
        </p:nvSpPr>
        <p:spPr/>
        <p:txBody>
          <a:bodyPr/>
          <a:lstStyle/>
          <a:p>
            <a:fld id="{1267485E-2600-B14D-9C9B-573DBF3B3522}" type="slidenum">
              <a:rPr lang="en-US" smtClean="0"/>
              <a:t>32</a:t>
            </a:fld>
            <a:endParaRPr lang="en-US"/>
          </a:p>
        </p:txBody>
      </p:sp>
    </p:spTree>
    <p:extLst>
      <p:ext uri="{BB962C8B-B14F-4D97-AF65-F5344CB8AC3E}">
        <p14:creationId xmlns:p14="http://schemas.microsoft.com/office/powerpoint/2010/main" val="3563209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21BD-54EB-2943-AE0D-7FF20E45E04D}"/>
              </a:ext>
            </a:extLst>
          </p:cNvPr>
          <p:cNvSpPr>
            <a:spLocks noGrp="1"/>
          </p:cNvSpPr>
          <p:nvPr>
            <p:ph type="title"/>
          </p:nvPr>
        </p:nvSpPr>
        <p:spPr/>
        <p:txBody>
          <a:bodyPr/>
          <a:lstStyle/>
          <a:p>
            <a:r>
              <a:rPr lang="en-US" b="1" dirty="0"/>
              <a:t>Mentor Responsibilities</a:t>
            </a:r>
            <a:br>
              <a:rPr lang="en-US" b="1" dirty="0"/>
            </a:br>
            <a:r>
              <a:rPr lang="en-US" b="1" dirty="0"/>
              <a:t>4</a:t>
            </a:r>
          </a:p>
        </p:txBody>
      </p:sp>
      <p:sp>
        <p:nvSpPr>
          <p:cNvPr id="3" name="Content Placeholder 2">
            <a:extLst>
              <a:ext uri="{FF2B5EF4-FFF2-40B4-BE49-F238E27FC236}">
                <a16:creationId xmlns:a16="http://schemas.microsoft.com/office/drawing/2014/main" id="{75FC0F3B-434C-C945-B380-24B118F9CC69}"/>
              </a:ext>
            </a:extLst>
          </p:cNvPr>
          <p:cNvSpPr>
            <a:spLocks noGrp="1"/>
          </p:cNvSpPr>
          <p:nvPr>
            <p:ph idx="1"/>
          </p:nvPr>
        </p:nvSpPr>
        <p:spPr>
          <a:xfrm>
            <a:off x="4951737" y="94432"/>
            <a:ext cx="6938086" cy="6456407"/>
          </a:xfrm>
        </p:spPr>
        <p:txBody>
          <a:bodyPr anchor="t">
            <a:normAutofit/>
          </a:bodyPr>
          <a:lstStyle/>
          <a:p>
            <a:r>
              <a:rPr lang="en-US" sz="2000" dirty="0"/>
              <a:t>15. Reinforce the mental preparation of the junior official in regards to their own personal safety during meets as well as the safety of athletes, coaches, and other people who may be involved in the meet. </a:t>
            </a:r>
          </a:p>
          <a:p>
            <a:r>
              <a:rPr lang="en-US" sz="2000" dirty="0"/>
              <a:t>16. Stress the importance of preparing oneself from the elements of heat, sun, cold weather, and work schedule. </a:t>
            </a:r>
          </a:p>
          <a:p>
            <a:r>
              <a:rPr lang="en-US" sz="2000" dirty="0"/>
              <a:t>17. Assist in acquiring the needed rulebooks, resource books, and other track and field publications. </a:t>
            </a:r>
          </a:p>
          <a:p>
            <a:r>
              <a:rPr lang="en-US" sz="2000" dirty="0"/>
              <a:t>18. Assist with obtaining the proper equipment for events the new official will work which may include clipboard devices, writing instruments, chalk, rubber bands, tape measures, colored markers, levels, flags, announcing equipment, and etc.</a:t>
            </a:r>
          </a:p>
          <a:p>
            <a:r>
              <a:rPr lang="en-US" sz="2000" dirty="0"/>
              <a:t>19. Assist in obtaining the proper uniform dress for meets including the shirts, badges, pants, shoes, socks, hats, outerwear, and etc. </a:t>
            </a:r>
          </a:p>
          <a:p>
            <a:endParaRPr lang="en-US" dirty="0"/>
          </a:p>
        </p:txBody>
      </p:sp>
      <p:sp>
        <p:nvSpPr>
          <p:cNvPr id="4" name="Slide Number Placeholder 3">
            <a:extLst>
              <a:ext uri="{FF2B5EF4-FFF2-40B4-BE49-F238E27FC236}">
                <a16:creationId xmlns:a16="http://schemas.microsoft.com/office/drawing/2014/main" id="{581FC7B8-25C2-E041-B039-736E47E84C7D}"/>
              </a:ext>
            </a:extLst>
          </p:cNvPr>
          <p:cNvSpPr>
            <a:spLocks noGrp="1"/>
          </p:cNvSpPr>
          <p:nvPr>
            <p:ph type="sldNum" sz="quarter" idx="12"/>
          </p:nvPr>
        </p:nvSpPr>
        <p:spPr/>
        <p:txBody>
          <a:bodyPr/>
          <a:lstStyle/>
          <a:p>
            <a:fld id="{1267485E-2600-B14D-9C9B-573DBF3B3522}" type="slidenum">
              <a:rPr lang="en-US" smtClean="0"/>
              <a:t>33</a:t>
            </a:fld>
            <a:endParaRPr lang="en-US"/>
          </a:p>
        </p:txBody>
      </p:sp>
    </p:spTree>
    <p:extLst>
      <p:ext uri="{BB962C8B-B14F-4D97-AF65-F5344CB8AC3E}">
        <p14:creationId xmlns:p14="http://schemas.microsoft.com/office/powerpoint/2010/main" val="274892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A53D-8B03-E94A-A9BA-FC6EED62E54D}"/>
              </a:ext>
            </a:extLst>
          </p:cNvPr>
          <p:cNvSpPr>
            <a:spLocks noGrp="1"/>
          </p:cNvSpPr>
          <p:nvPr>
            <p:ph type="title"/>
          </p:nvPr>
        </p:nvSpPr>
        <p:spPr/>
        <p:txBody>
          <a:bodyPr/>
          <a:lstStyle/>
          <a:p>
            <a:r>
              <a:rPr lang="en-US" b="1" dirty="0"/>
              <a:t>Mentor Responsibilities</a:t>
            </a:r>
            <a:br>
              <a:rPr lang="en-US" b="1" dirty="0"/>
            </a:br>
            <a:r>
              <a:rPr lang="en-US" b="1" dirty="0"/>
              <a:t>5</a:t>
            </a:r>
          </a:p>
        </p:txBody>
      </p:sp>
      <p:sp>
        <p:nvSpPr>
          <p:cNvPr id="3" name="Content Placeholder 2">
            <a:extLst>
              <a:ext uri="{FF2B5EF4-FFF2-40B4-BE49-F238E27FC236}">
                <a16:creationId xmlns:a16="http://schemas.microsoft.com/office/drawing/2014/main" id="{9C62203D-0D72-BA40-A834-715B57FCD68F}"/>
              </a:ext>
            </a:extLst>
          </p:cNvPr>
          <p:cNvSpPr>
            <a:spLocks noGrp="1"/>
          </p:cNvSpPr>
          <p:nvPr>
            <p:ph idx="1"/>
          </p:nvPr>
        </p:nvSpPr>
        <p:spPr>
          <a:xfrm>
            <a:off x="4978444" y="503193"/>
            <a:ext cx="6717953" cy="5851614"/>
          </a:xfrm>
        </p:spPr>
        <p:txBody>
          <a:bodyPr anchor="t"/>
          <a:lstStyle/>
          <a:p>
            <a:r>
              <a:rPr lang="en-US" sz="2000" dirty="0"/>
              <a:t>20. Facilitate the understanding of the rules as they apply to each event and each level of competition as the junior official has questions that they cannot answer. In the event that you may not have the answer, connect them with other veteran officials with knowledge you may not possess. Have the veteran official call the junior official and assist them and thereby increase the number of contacts for the junior official.</a:t>
            </a:r>
          </a:p>
          <a:p>
            <a:r>
              <a:rPr lang="en-US" sz="2000" dirty="0"/>
              <a:t> 21. Help determine the events that the junior official will eventually specialize by encouraging the junior official to observe, or work, as many differing events as possible during the season. </a:t>
            </a:r>
          </a:p>
          <a:p>
            <a:r>
              <a:rPr lang="en-US" sz="2000" dirty="0"/>
              <a:t>22. Reinforce their experiences with constructive criticisms and be sure to praise their work often.</a:t>
            </a:r>
          </a:p>
          <a:p>
            <a:endParaRPr lang="en-US" dirty="0"/>
          </a:p>
        </p:txBody>
      </p:sp>
      <p:sp>
        <p:nvSpPr>
          <p:cNvPr id="4" name="Slide Number Placeholder 3">
            <a:extLst>
              <a:ext uri="{FF2B5EF4-FFF2-40B4-BE49-F238E27FC236}">
                <a16:creationId xmlns:a16="http://schemas.microsoft.com/office/drawing/2014/main" id="{EF4E7DAE-8BC0-7744-A9EA-1BD1AD3D3B64}"/>
              </a:ext>
            </a:extLst>
          </p:cNvPr>
          <p:cNvSpPr>
            <a:spLocks noGrp="1"/>
          </p:cNvSpPr>
          <p:nvPr>
            <p:ph type="sldNum" sz="quarter" idx="12"/>
          </p:nvPr>
        </p:nvSpPr>
        <p:spPr/>
        <p:txBody>
          <a:bodyPr/>
          <a:lstStyle/>
          <a:p>
            <a:fld id="{1267485E-2600-B14D-9C9B-573DBF3B3522}" type="slidenum">
              <a:rPr lang="en-US" smtClean="0"/>
              <a:t>34</a:t>
            </a:fld>
            <a:endParaRPr lang="en-US"/>
          </a:p>
        </p:txBody>
      </p:sp>
    </p:spTree>
    <p:extLst>
      <p:ext uri="{BB962C8B-B14F-4D97-AF65-F5344CB8AC3E}">
        <p14:creationId xmlns:p14="http://schemas.microsoft.com/office/powerpoint/2010/main" val="233620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777E-A722-BD4D-9506-D94AC1A2F169}"/>
              </a:ext>
            </a:extLst>
          </p:cNvPr>
          <p:cNvSpPr>
            <a:spLocks noGrp="1"/>
          </p:cNvSpPr>
          <p:nvPr>
            <p:ph type="title"/>
          </p:nvPr>
        </p:nvSpPr>
        <p:spPr/>
        <p:txBody>
          <a:bodyPr/>
          <a:lstStyle/>
          <a:p>
            <a:r>
              <a:rPr lang="en-US" b="1" dirty="0"/>
              <a:t>Mentor Responsibilities</a:t>
            </a:r>
            <a:br>
              <a:rPr lang="en-US" b="1" dirty="0"/>
            </a:br>
            <a:r>
              <a:rPr lang="en-US" b="1" dirty="0"/>
              <a:t>6</a:t>
            </a:r>
          </a:p>
        </p:txBody>
      </p:sp>
      <p:sp>
        <p:nvSpPr>
          <p:cNvPr id="3" name="Content Placeholder 2">
            <a:extLst>
              <a:ext uri="{FF2B5EF4-FFF2-40B4-BE49-F238E27FC236}">
                <a16:creationId xmlns:a16="http://schemas.microsoft.com/office/drawing/2014/main" id="{84C9A4CA-4B39-F54B-A9AE-1498809363C4}"/>
              </a:ext>
            </a:extLst>
          </p:cNvPr>
          <p:cNvSpPr>
            <a:spLocks noGrp="1"/>
          </p:cNvSpPr>
          <p:nvPr>
            <p:ph idx="1"/>
          </p:nvPr>
        </p:nvSpPr>
        <p:spPr>
          <a:xfrm>
            <a:off x="5118447" y="803186"/>
            <a:ext cx="6514753" cy="5546814"/>
          </a:xfrm>
        </p:spPr>
        <p:txBody>
          <a:bodyPr anchor="t">
            <a:normAutofit lnSpcReduction="10000"/>
          </a:bodyPr>
          <a:lstStyle/>
          <a:p>
            <a:r>
              <a:rPr lang="en-US" sz="2000" dirty="0"/>
              <a:t>23. Assist them in understanding the requirements that they will need to fulfill to reach advanced officiating certification. </a:t>
            </a:r>
          </a:p>
          <a:p>
            <a:r>
              <a:rPr lang="en-US" sz="2000" dirty="0"/>
              <a:t>24. Provide contact information for all junior officials they are mentoring to the regional coordinators. </a:t>
            </a:r>
          </a:p>
          <a:p>
            <a:r>
              <a:rPr lang="en-US" sz="2000" dirty="0"/>
              <a:t>25. Report developmental progress of the junior officials to the regional coordinators on a monthly basis.  See the Mentor Check-list for each discipline.</a:t>
            </a:r>
          </a:p>
          <a:p>
            <a:r>
              <a:rPr lang="en-US" sz="2000" dirty="0"/>
              <a:t>26. Inform them that the service they receive by way of the mentor program will be evaluated at the end of the year and to be thinking of ways that the program could be improved to help junior officials who join the USATF Associations in the future.</a:t>
            </a:r>
          </a:p>
          <a:p>
            <a:endParaRPr lang="en-US" dirty="0"/>
          </a:p>
        </p:txBody>
      </p:sp>
      <p:sp>
        <p:nvSpPr>
          <p:cNvPr id="4" name="Slide Number Placeholder 3">
            <a:extLst>
              <a:ext uri="{FF2B5EF4-FFF2-40B4-BE49-F238E27FC236}">
                <a16:creationId xmlns:a16="http://schemas.microsoft.com/office/drawing/2014/main" id="{023B7E53-2FE1-D44D-8B8F-B487FC506269}"/>
              </a:ext>
            </a:extLst>
          </p:cNvPr>
          <p:cNvSpPr>
            <a:spLocks noGrp="1"/>
          </p:cNvSpPr>
          <p:nvPr>
            <p:ph type="sldNum" sz="quarter" idx="12"/>
          </p:nvPr>
        </p:nvSpPr>
        <p:spPr/>
        <p:txBody>
          <a:bodyPr/>
          <a:lstStyle/>
          <a:p>
            <a:fld id="{1267485E-2600-B14D-9C9B-573DBF3B3522}" type="slidenum">
              <a:rPr lang="en-US" smtClean="0"/>
              <a:t>35</a:t>
            </a:fld>
            <a:endParaRPr lang="en-US"/>
          </a:p>
        </p:txBody>
      </p:sp>
    </p:spTree>
    <p:extLst>
      <p:ext uri="{BB962C8B-B14F-4D97-AF65-F5344CB8AC3E}">
        <p14:creationId xmlns:p14="http://schemas.microsoft.com/office/powerpoint/2010/main" val="2638625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CA0F-7274-F34A-BFE5-C48FDB60E9F1}"/>
              </a:ext>
            </a:extLst>
          </p:cNvPr>
          <p:cNvSpPr>
            <a:spLocks noGrp="1"/>
          </p:cNvSpPr>
          <p:nvPr>
            <p:ph type="title"/>
          </p:nvPr>
        </p:nvSpPr>
        <p:spPr/>
        <p:txBody>
          <a:bodyPr/>
          <a:lstStyle/>
          <a:p>
            <a:r>
              <a:rPr lang="en-US" b="1" dirty="0"/>
              <a:t>Discipline Mentors</a:t>
            </a:r>
            <a:br>
              <a:rPr lang="en-US" b="1" dirty="0"/>
            </a:br>
            <a:r>
              <a:rPr lang="en-US" b="1" dirty="0"/>
              <a:t>1</a:t>
            </a:r>
          </a:p>
        </p:txBody>
      </p:sp>
      <p:sp>
        <p:nvSpPr>
          <p:cNvPr id="3" name="Content Placeholder 2">
            <a:extLst>
              <a:ext uri="{FF2B5EF4-FFF2-40B4-BE49-F238E27FC236}">
                <a16:creationId xmlns:a16="http://schemas.microsoft.com/office/drawing/2014/main" id="{52895ED2-B944-034F-8474-B2FA8687E499}"/>
              </a:ext>
            </a:extLst>
          </p:cNvPr>
          <p:cNvSpPr>
            <a:spLocks noGrp="1"/>
          </p:cNvSpPr>
          <p:nvPr>
            <p:ph idx="1"/>
          </p:nvPr>
        </p:nvSpPr>
        <p:spPr/>
        <p:txBody>
          <a:bodyPr/>
          <a:lstStyle/>
          <a:p>
            <a:pPr marL="0" indent="0">
              <a:buNone/>
            </a:pPr>
            <a:r>
              <a:rPr lang="en-US" sz="2000" b="1" dirty="0"/>
              <a:t>Discipline Mentors – </a:t>
            </a:r>
          </a:p>
          <a:p>
            <a:pPr marL="0" indent="0">
              <a:buNone/>
            </a:pPr>
            <a:r>
              <a:rPr lang="en-US" sz="2000" b="1" dirty="0"/>
              <a:t>Rotation of JOP Participants</a:t>
            </a:r>
            <a:endParaRPr lang="en-US" sz="2000" dirty="0"/>
          </a:p>
          <a:p>
            <a:r>
              <a:rPr lang="en-US" sz="2400" dirty="0"/>
              <a:t>The question comes to mind…”What about an assigned mentor who has little or no experience with the event(s) that his assigned JOP Participant is assigned to work? ”.  This idea brought about the concept of establishing a “</a:t>
            </a:r>
            <a:r>
              <a:rPr lang="en-US" sz="2400" b="1" dirty="0"/>
              <a:t>Discipline Mentor</a:t>
            </a:r>
            <a:r>
              <a:rPr lang="en-US" sz="2400" dirty="0"/>
              <a:t>” at each of the venues/topics that are covered by the 17 Study Guides.</a:t>
            </a:r>
          </a:p>
        </p:txBody>
      </p:sp>
      <p:sp>
        <p:nvSpPr>
          <p:cNvPr id="4" name="Slide Number Placeholder 3">
            <a:extLst>
              <a:ext uri="{FF2B5EF4-FFF2-40B4-BE49-F238E27FC236}">
                <a16:creationId xmlns:a16="http://schemas.microsoft.com/office/drawing/2014/main" id="{0279376E-3B89-D543-A5E4-E12373259B33}"/>
              </a:ext>
            </a:extLst>
          </p:cNvPr>
          <p:cNvSpPr>
            <a:spLocks noGrp="1"/>
          </p:cNvSpPr>
          <p:nvPr>
            <p:ph type="sldNum" sz="quarter" idx="12"/>
          </p:nvPr>
        </p:nvSpPr>
        <p:spPr/>
        <p:txBody>
          <a:bodyPr/>
          <a:lstStyle/>
          <a:p>
            <a:fld id="{1267485E-2600-B14D-9C9B-573DBF3B3522}" type="slidenum">
              <a:rPr lang="en-US" smtClean="0"/>
              <a:t>36</a:t>
            </a:fld>
            <a:endParaRPr lang="en-US"/>
          </a:p>
        </p:txBody>
      </p:sp>
    </p:spTree>
    <p:extLst>
      <p:ext uri="{BB962C8B-B14F-4D97-AF65-F5344CB8AC3E}">
        <p14:creationId xmlns:p14="http://schemas.microsoft.com/office/powerpoint/2010/main" val="115222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980F-8A51-5A4E-959F-FDD7475E429A}"/>
              </a:ext>
            </a:extLst>
          </p:cNvPr>
          <p:cNvSpPr>
            <a:spLocks noGrp="1"/>
          </p:cNvSpPr>
          <p:nvPr>
            <p:ph type="title"/>
          </p:nvPr>
        </p:nvSpPr>
        <p:spPr/>
        <p:txBody>
          <a:bodyPr/>
          <a:lstStyle/>
          <a:p>
            <a:r>
              <a:rPr lang="en-US" b="1" dirty="0"/>
              <a:t>Discipline Mentors</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EB2C8FCF-80A1-5048-872E-C5D9CB26ED91}"/>
              </a:ext>
            </a:extLst>
          </p:cNvPr>
          <p:cNvSpPr>
            <a:spLocks noGrp="1"/>
          </p:cNvSpPr>
          <p:nvPr>
            <p:ph idx="1"/>
          </p:nvPr>
        </p:nvSpPr>
        <p:spPr>
          <a:xfrm>
            <a:off x="5102407" y="320040"/>
            <a:ext cx="6643125" cy="6537960"/>
          </a:xfrm>
        </p:spPr>
        <p:txBody>
          <a:bodyPr>
            <a:normAutofit/>
          </a:bodyPr>
          <a:lstStyle/>
          <a:p>
            <a:r>
              <a:rPr lang="en-US" sz="2200" dirty="0"/>
              <a:t>With Discipline Mentors assigned to each venue the JOP participant could then simply rotate from their assigned venue to a different venue. This effort will create a smoother transition from one event to another. In our recruiting efforts of assigned mentors, we would need to fill each event with a trained Discipline Mentor. </a:t>
            </a:r>
          </a:p>
          <a:p>
            <a:r>
              <a:rPr lang="en-US" sz="2200" dirty="0"/>
              <a:t>We are surmising that it may take 10+ trained mentors per meet to adequately cover the needs of the JOP participants. Not all events in the Study Guides may be offered at any particular meet.  The mentor will work with the assigned JOP participant over the timeline of their program to cover all events.</a:t>
            </a:r>
          </a:p>
          <a:p>
            <a:endParaRPr lang="en-US" dirty="0"/>
          </a:p>
        </p:txBody>
      </p:sp>
      <p:sp>
        <p:nvSpPr>
          <p:cNvPr id="4" name="Slide Number Placeholder 3">
            <a:extLst>
              <a:ext uri="{FF2B5EF4-FFF2-40B4-BE49-F238E27FC236}">
                <a16:creationId xmlns:a16="http://schemas.microsoft.com/office/drawing/2014/main" id="{C3C82083-3EC2-3F45-917E-1E3D4EC2D6B5}"/>
              </a:ext>
            </a:extLst>
          </p:cNvPr>
          <p:cNvSpPr>
            <a:spLocks noGrp="1"/>
          </p:cNvSpPr>
          <p:nvPr>
            <p:ph type="sldNum" sz="quarter" idx="12"/>
          </p:nvPr>
        </p:nvSpPr>
        <p:spPr/>
        <p:txBody>
          <a:bodyPr/>
          <a:lstStyle/>
          <a:p>
            <a:fld id="{1267485E-2600-B14D-9C9B-573DBF3B3522}" type="slidenum">
              <a:rPr lang="en-US" smtClean="0"/>
              <a:t>37</a:t>
            </a:fld>
            <a:endParaRPr lang="en-US"/>
          </a:p>
        </p:txBody>
      </p:sp>
    </p:spTree>
    <p:extLst>
      <p:ext uri="{BB962C8B-B14F-4D97-AF65-F5344CB8AC3E}">
        <p14:creationId xmlns:p14="http://schemas.microsoft.com/office/powerpoint/2010/main" val="2785046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C789-AA0E-404B-B40D-62B212C1053E}"/>
              </a:ext>
            </a:extLst>
          </p:cNvPr>
          <p:cNvSpPr>
            <a:spLocks noGrp="1"/>
          </p:cNvSpPr>
          <p:nvPr>
            <p:ph type="title"/>
          </p:nvPr>
        </p:nvSpPr>
        <p:spPr/>
        <p:txBody>
          <a:bodyPr>
            <a:normAutofit fontScale="90000"/>
          </a:bodyPr>
          <a:lstStyle/>
          <a:p>
            <a:r>
              <a:rPr lang="en-US" b="1" dirty="0"/>
              <a:t>Discipline Mentors per Meet</a:t>
            </a:r>
            <a:br>
              <a:rPr lang="en-US" b="1" dirty="0"/>
            </a:br>
            <a:r>
              <a:rPr lang="en-US" b="1" dirty="0"/>
              <a:t>3</a:t>
            </a:r>
          </a:p>
        </p:txBody>
      </p:sp>
      <p:sp>
        <p:nvSpPr>
          <p:cNvPr id="3" name="Content Placeholder 2">
            <a:extLst>
              <a:ext uri="{FF2B5EF4-FFF2-40B4-BE49-F238E27FC236}">
                <a16:creationId xmlns:a16="http://schemas.microsoft.com/office/drawing/2014/main" id="{4C19EDEF-2E6E-E34C-B8CE-0DB03903A34B}"/>
              </a:ext>
            </a:extLst>
          </p:cNvPr>
          <p:cNvSpPr>
            <a:spLocks noGrp="1"/>
          </p:cNvSpPr>
          <p:nvPr>
            <p:ph idx="1"/>
          </p:nvPr>
        </p:nvSpPr>
        <p:spPr>
          <a:xfrm>
            <a:off x="5118447" y="803186"/>
            <a:ext cx="6281873" cy="1283191"/>
          </a:xfrm>
        </p:spPr>
        <p:txBody>
          <a:bodyPr>
            <a:normAutofit fontScale="92500" lnSpcReduction="20000"/>
          </a:bodyPr>
          <a:lstStyle/>
          <a:p>
            <a:r>
              <a:rPr lang="en-US" sz="2000" dirty="0"/>
              <a:t>Number of trained mentors at the different venues that will be needed to ensure a smooth transition from venue to venue during any particular Meet would include the following:</a:t>
            </a:r>
          </a:p>
          <a:p>
            <a:endParaRPr lang="en-US" sz="2000" dirty="0"/>
          </a:p>
        </p:txBody>
      </p:sp>
      <p:sp>
        <p:nvSpPr>
          <p:cNvPr id="4" name="Slide Number Placeholder 3">
            <a:extLst>
              <a:ext uri="{FF2B5EF4-FFF2-40B4-BE49-F238E27FC236}">
                <a16:creationId xmlns:a16="http://schemas.microsoft.com/office/drawing/2014/main" id="{69B99DB1-897B-8547-9B87-1052809384C1}"/>
              </a:ext>
            </a:extLst>
          </p:cNvPr>
          <p:cNvSpPr>
            <a:spLocks noGrp="1"/>
          </p:cNvSpPr>
          <p:nvPr>
            <p:ph type="sldNum" sz="quarter" idx="12"/>
          </p:nvPr>
        </p:nvSpPr>
        <p:spPr/>
        <p:txBody>
          <a:bodyPr/>
          <a:lstStyle/>
          <a:p>
            <a:fld id="{1267485E-2600-B14D-9C9B-573DBF3B3522}" type="slidenum">
              <a:rPr lang="en-US" smtClean="0"/>
              <a:t>38</a:t>
            </a:fld>
            <a:endParaRPr lang="en-US"/>
          </a:p>
        </p:txBody>
      </p:sp>
      <p:graphicFrame>
        <p:nvGraphicFramePr>
          <p:cNvPr id="6" name="Table 5">
            <a:extLst>
              <a:ext uri="{FF2B5EF4-FFF2-40B4-BE49-F238E27FC236}">
                <a16:creationId xmlns:a16="http://schemas.microsoft.com/office/drawing/2014/main" id="{4FE92CF2-2AA9-734A-B65F-E309A2283170}"/>
              </a:ext>
            </a:extLst>
          </p:cNvPr>
          <p:cNvGraphicFramePr>
            <a:graphicFrameLocks noGrp="1"/>
          </p:cNvGraphicFramePr>
          <p:nvPr>
            <p:extLst>
              <p:ext uri="{D42A27DB-BD31-4B8C-83A1-F6EECF244321}">
                <p14:modId xmlns:p14="http://schemas.microsoft.com/office/powerpoint/2010/main" val="3026860736"/>
              </p:ext>
            </p:extLst>
          </p:nvPr>
        </p:nvGraphicFramePr>
        <p:xfrm>
          <a:off x="5118447" y="2349925"/>
          <a:ext cx="6022859" cy="3455965"/>
        </p:xfrm>
        <a:graphic>
          <a:graphicData uri="http://schemas.openxmlformats.org/drawingml/2006/table">
            <a:tbl>
              <a:tblPr firstRow="1" firstCol="1" bandRow="1">
                <a:tableStyleId>{D7AC3CCA-C797-4891-BE02-D94E43425B78}</a:tableStyleId>
              </a:tblPr>
              <a:tblGrid>
                <a:gridCol w="2848650">
                  <a:extLst>
                    <a:ext uri="{9D8B030D-6E8A-4147-A177-3AD203B41FA5}">
                      <a16:colId xmlns:a16="http://schemas.microsoft.com/office/drawing/2014/main" val="1824427345"/>
                    </a:ext>
                  </a:extLst>
                </a:gridCol>
                <a:gridCol w="3174209">
                  <a:extLst>
                    <a:ext uri="{9D8B030D-6E8A-4147-A177-3AD203B41FA5}">
                      <a16:colId xmlns:a16="http://schemas.microsoft.com/office/drawing/2014/main" val="3477727668"/>
                    </a:ext>
                  </a:extLst>
                </a:gridCol>
              </a:tblGrid>
              <a:tr h="503445">
                <a:tc>
                  <a:txBody>
                    <a:bodyPr/>
                    <a:lstStyle/>
                    <a:p>
                      <a:pPr marL="0" marR="0">
                        <a:lnSpc>
                          <a:spcPct val="115000"/>
                        </a:lnSpc>
                        <a:spcBef>
                          <a:spcPts val="0"/>
                        </a:spcBef>
                        <a:spcAft>
                          <a:spcPts val="1000"/>
                        </a:spcAft>
                      </a:pPr>
                      <a:r>
                        <a:rPr lang="en-US" sz="1800" b="1" dirty="0">
                          <a:effectLst/>
                        </a:rPr>
                        <a:t>Umpire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dirty="0">
                          <a:effectLst/>
                        </a:rPr>
                        <a:t>Long Jump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2871230"/>
                  </a:ext>
                </a:extLst>
              </a:tr>
              <a:tr h="473725">
                <a:tc>
                  <a:txBody>
                    <a:bodyPr/>
                    <a:lstStyle/>
                    <a:p>
                      <a:pPr marL="0" marR="0">
                        <a:lnSpc>
                          <a:spcPct val="115000"/>
                        </a:lnSpc>
                        <a:spcBef>
                          <a:spcPts val="0"/>
                        </a:spcBef>
                        <a:spcAft>
                          <a:spcPts val="1000"/>
                        </a:spcAft>
                      </a:pPr>
                      <a:r>
                        <a:rPr lang="en-US" sz="1800" b="1">
                          <a:effectLst/>
                        </a:rPr>
                        <a:t>Starter</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dirty="0">
                          <a:effectLst/>
                        </a:rPr>
                        <a:t> Triple Jump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2632546"/>
                  </a:ext>
                </a:extLst>
              </a:tr>
              <a:tr h="484742">
                <a:tc>
                  <a:txBody>
                    <a:bodyPr/>
                    <a:lstStyle/>
                    <a:p>
                      <a:pPr marL="0" marR="0">
                        <a:lnSpc>
                          <a:spcPct val="115000"/>
                        </a:lnSpc>
                        <a:spcBef>
                          <a:spcPts val="0"/>
                        </a:spcBef>
                        <a:spcAft>
                          <a:spcPts val="1000"/>
                        </a:spcAft>
                      </a:pPr>
                      <a:r>
                        <a:rPr lang="en-US" sz="1800" b="1" dirty="0">
                          <a:effectLst/>
                        </a:rPr>
                        <a:t>Clerk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a:effectLst/>
                        </a:rPr>
                        <a:t>Combined Events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08621"/>
                  </a:ext>
                </a:extLst>
              </a:tr>
              <a:tr h="487052">
                <a:tc>
                  <a:txBody>
                    <a:bodyPr/>
                    <a:lstStyle/>
                    <a:p>
                      <a:pPr marL="0" marR="0">
                        <a:lnSpc>
                          <a:spcPct val="115000"/>
                        </a:lnSpc>
                        <a:spcBef>
                          <a:spcPts val="0"/>
                        </a:spcBef>
                        <a:spcAft>
                          <a:spcPts val="1000"/>
                        </a:spcAft>
                      </a:pPr>
                      <a:r>
                        <a:rPr lang="en-US" sz="1800" b="1" dirty="0">
                          <a:effectLst/>
                        </a:rPr>
                        <a:t>Finish Line  Lap Scorer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a:effectLst/>
                        </a:rPr>
                        <a:t>LDR/CC/Road Racing</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1568"/>
                  </a:ext>
                </a:extLst>
              </a:tr>
              <a:tr h="526500">
                <a:tc>
                  <a:txBody>
                    <a:bodyPr/>
                    <a:lstStyle/>
                    <a:p>
                      <a:pPr marL="0" marR="0">
                        <a:lnSpc>
                          <a:spcPct val="115000"/>
                        </a:lnSpc>
                        <a:spcBef>
                          <a:spcPts val="0"/>
                        </a:spcBef>
                        <a:spcAft>
                          <a:spcPts val="1000"/>
                        </a:spcAft>
                      </a:pPr>
                      <a:r>
                        <a:rPr lang="en-US" sz="1800" b="1" dirty="0">
                          <a:effectLst/>
                        </a:rPr>
                        <a:t> High Jump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a:effectLst/>
                        </a:rPr>
                        <a:t>Race Walking</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226536"/>
                  </a:ext>
                </a:extLst>
              </a:tr>
              <a:tr h="473725">
                <a:tc>
                  <a:txBody>
                    <a:bodyPr/>
                    <a:lstStyle/>
                    <a:p>
                      <a:pPr marL="0" marR="0">
                        <a:lnSpc>
                          <a:spcPct val="115000"/>
                        </a:lnSpc>
                        <a:spcBef>
                          <a:spcPts val="0"/>
                        </a:spcBef>
                        <a:spcAft>
                          <a:spcPts val="1000"/>
                        </a:spcAft>
                      </a:pPr>
                      <a:r>
                        <a:rPr lang="en-US" sz="1800" b="1" dirty="0">
                          <a:effectLst/>
                        </a:rPr>
                        <a:t>Pole Vault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a:effectLst/>
                        </a:rPr>
                        <a:t>Meet Management</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7344077"/>
                  </a:ext>
                </a:extLst>
              </a:tr>
              <a:tr h="506776">
                <a:tc>
                  <a:txBody>
                    <a:bodyPr/>
                    <a:lstStyle/>
                    <a:p>
                      <a:pPr marL="0" marR="0">
                        <a:lnSpc>
                          <a:spcPct val="115000"/>
                        </a:lnSpc>
                        <a:spcBef>
                          <a:spcPts val="0"/>
                        </a:spcBef>
                        <a:spcAft>
                          <a:spcPts val="100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b="1" dirty="0">
                          <a:effectLst/>
                        </a:rPr>
                        <a:t>Wind Gauge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080805"/>
                  </a:ext>
                </a:extLst>
              </a:tr>
            </a:tbl>
          </a:graphicData>
        </a:graphic>
      </p:graphicFrame>
    </p:spTree>
    <p:extLst>
      <p:ext uri="{BB962C8B-B14F-4D97-AF65-F5344CB8AC3E}">
        <p14:creationId xmlns:p14="http://schemas.microsoft.com/office/powerpoint/2010/main" val="131264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0CEB-AB42-574F-BFD6-BDFA9FF2E8EA}"/>
              </a:ext>
            </a:extLst>
          </p:cNvPr>
          <p:cNvSpPr>
            <a:spLocks noGrp="1"/>
          </p:cNvSpPr>
          <p:nvPr>
            <p:ph type="title"/>
          </p:nvPr>
        </p:nvSpPr>
        <p:spPr/>
        <p:txBody>
          <a:bodyPr/>
          <a:lstStyle/>
          <a:p>
            <a:r>
              <a:rPr lang="en-US" b="1" dirty="0"/>
              <a:t>Good Question</a:t>
            </a:r>
          </a:p>
        </p:txBody>
      </p:sp>
      <p:sp>
        <p:nvSpPr>
          <p:cNvPr id="3" name="Content Placeholder 2">
            <a:extLst>
              <a:ext uri="{FF2B5EF4-FFF2-40B4-BE49-F238E27FC236}">
                <a16:creationId xmlns:a16="http://schemas.microsoft.com/office/drawing/2014/main" id="{9658147A-FE1B-A946-A0B1-9CDF6DDE8EF0}"/>
              </a:ext>
            </a:extLst>
          </p:cNvPr>
          <p:cNvSpPr>
            <a:spLocks noGrp="1"/>
          </p:cNvSpPr>
          <p:nvPr>
            <p:ph idx="1"/>
          </p:nvPr>
        </p:nvSpPr>
        <p:spPr/>
        <p:txBody>
          <a:bodyPr anchor="t">
            <a:normAutofit/>
          </a:bodyPr>
          <a:lstStyle/>
          <a:p>
            <a:endParaRPr lang="en-US" sz="4400" dirty="0"/>
          </a:p>
          <a:p>
            <a:pPr marL="0" indent="0" algn="ctr">
              <a:buNone/>
            </a:pPr>
            <a:r>
              <a:rPr lang="en-US" sz="4400" b="1" dirty="0"/>
              <a:t>What type of adolescent person will you be working with?</a:t>
            </a:r>
          </a:p>
        </p:txBody>
      </p:sp>
      <p:sp>
        <p:nvSpPr>
          <p:cNvPr id="4" name="Slide Number Placeholder 3">
            <a:extLst>
              <a:ext uri="{FF2B5EF4-FFF2-40B4-BE49-F238E27FC236}">
                <a16:creationId xmlns:a16="http://schemas.microsoft.com/office/drawing/2014/main" id="{97ADF9F9-7DA7-6D47-B4DB-45D97A3117B4}"/>
              </a:ext>
            </a:extLst>
          </p:cNvPr>
          <p:cNvSpPr>
            <a:spLocks noGrp="1"/>
          </p:cNvSpPr>
          <p:nvPr>
            <p:ph type="sldNum" sz="quarter" idx="12"/>
          </p:nvPr>
        </p:nvSpPr>
        <p:spPr/>
        <p:txBody>
          <a:bodyPr/>
          <a:lstStyle/>
          <a:p>
            <a:fld id="{1267485E-2600-B14D-9C9B-573DBF3B3522}" type="slidenum">
              <a:rPr lang="en-US" smtClean="0"/>
              <a:t>39</a:t>
            </a:fld>
            <a:endParaRPr lang="en-US"/>
          </a:p>
        </p:txBody>
      </p:sp>
    </p:spTree>
    <p:extLst>
      <p:ext uri="{BB962C8B-B14F-4D97-AF65-F5344CB8AC3E}">
        <p14:creationId xmlns:p14="http://schemas.microsoft.com/office/powerpoint/2010/main" val="226685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72A7-2EC6-EF4E-8396-61F25F643A53}"/>
              </a:ext>
            </a:extLst>
          </p:cNvPr>
          <p:cNvSpPr>
            <a:spLocks noGrp="1"/>
          </p:cNvSpPr>
          <p:nvPr>
            <p:ph type="title"/>
          </p:nvPr>
        </p:nvSpPr>
        <p:spPr/>
        <p:txBody>
          <a:bodyPr/>
          <a:lstStyle/>
          <a:p>
            <a:r>
              <a:rPr lang="en-US" b="1" dirty="0"/>
              <a:t>Training</a:t>
            </a:r>
            <a:br>
              <a:rPr lang="en-US" b="1" dirty="0"/>
            </a:br>
            <a:r>
              <a:rPr lang="en-US" b="1" dirty="0"/>
              <a:t>Session Packet</a:t>
            </a:r>
          </a:p>
        </p:txBody>
      </p:sp>
      <p:sp>
        <p:nvSpPr>
          <p:cNvPr id="3" name="Content Placeholder 2">
            <a:extLst>
              <a:ext uri="{FF2B5EF4-FFF2-40B4-BE49-F238E27FC236}">
                <a16:creationId xmlns:a16="http://schemas.microsoft.com/office/drawing/2014/main" id="{F783D4A9-D40F-5240-AA7C-7216A1C2AF4E}"/>
              </a:ext>
            </a:extLst>
          </p:cNvPr>
          <p:cNvSpPr>
            <a:spLocks noGrp="1"/>
          </p:cNvSpPr>
          <p:nvPr>
            <p:ph idx="1"/>
          </p:nvPr>
        </p:nvSpPr>
        <p:spPr>
          <a:xfrm>
            <a:off x="5118447" y="830896"/>
            <a:ext cx="6283844" cy="5486778"/>
          </a:xfrm>
        </p:spPr>
        <p:txBody>
          <a:bodyPr anchor="t">
            <a:normAutofit/>
          </a:bodyPr>
          <a:lstStyle/>
          <a:p>
            <a:pPr marL="0" indent="0">
              <a:buNone/>
            </a:pPr>
            <a:r>
              <a:rPr lang="en-US" dirty="0">
                <a:cs typeface="Calibri" panose="020F0502020204030204" pitchFamily="34" charset="0"/>
              </a:rPr>
              <a:t>This training manual session is for those veteran officials who want to become a mentor in the Junior Officials Program. By signing the Memorandum of Understanding (MOU) form at the end of this Training Packet, </a:t>
            </a:r>
            <a:r>
              <a:rPr lang="en-US" i="1" dirty="0">
                <a:cs typeface="Calibri" panose="020F0502020204030204" pitchFamily="34" charset="0"/>
              </a:rPr>
              <a:t>you agree to the fact that you have read and discussed this entire document with your Certification Chair(s) /Association Junior Officials Designee, or have attended your Association JOP Mentor Training session and agree to fulfill the duties and responsibilities as outlined in this entire document/or at the Association  training session. </a:t>
            </a:r>
          </a:p>
          <a:p>
            <a:pPr marL="0" indent="0">
              <a:buNone/>
            </a:pPr>
            <a:r>
              <a:rPr lang="en-US" i="1" dirty="0">
                <a:cs typeface="Calibri" panose="020F0502020204030204" pitchFamily="34" charset="0"/>
              </a:rPr>
              <a:t>You further agree to uphold the USATF policies and practices as outlined in this document as well as that you understand the entire document as presented and take the responsibility to provide a positive learning experience in which the participant will feel safe, secure and instructed properly.</a:t>
            </a:r>
          </a:p>
          <a:p>
            <a:pPr marL="0" indent="0">
              <a:buNone/>
            </a:pPr>
            <a:endParaRPr lang="en-US" dirty="0"/>
          </a:p>
        </p:txBody>
      </p:sp>
      <p:sp>
        <p:nvSpPr>
          <p:cNvPr id="4" name="Slide Number Placeholder 3">
            <a:extLst>
              <a:ext uri="{FF2B5EF4-FFF2-40B4-BE49-F238E27FC236}">
                <a16:creationId xmlns:a16="http://schemas.microsoft.com/office/drawing/2014/main" id="{8A1C2C2F-1F5B-9F4A-A311-F09B8AE5DCB5}"/>
              </a:ext>
            </a:extLst>
          </p:cNvPr>
          <p:cNvSpPr>
            <a:spLocks noGrp="1"/>
          </p:cNvSpPr>
          <p:nvPr>
            <p:ph type="sldNum" sz="quarter" idx="12"/>
          </p:nvPr>
        </p:nvSpPr>
        <p:spPr/>
        <p:txBody>
          <a:bodyPr/>
          <a:lstStyle/>
          <a:p>
            <a:fld id="{1267485E-2600-B14D-9C9B-573DBF3B3522}" type="slidenum">
              <a:rPr lang="en-US" smtClean="0"/>
              <a:t>4</a:t>
            </a:fld>
            <a:endParaRPr lang="en-US"/>
          </a:p>
        </p:txBody>
      </p:sp>
    </p:spTree>
    <p:extLst>
      <p:ext uri="{BB962C8B-B14F-4D97-AF65-F5344CB8AC3E}">
        <p14:creationId xmlns:p14="http://schemas.microsoft.com/office/powerpoint/2010/main" val="347898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0F6D-1FDA-6A4B-AF81-28D1779D0187}"/>
              </a:ext>
            </a:extLst>
          </p:cNvPr>
          <p:cNvSpPr>
            <a:spLocks noGrp="1"/>
          </p:cNvSpPr>
          <p:nvPr>
            <p:ph type="title"/>
          </p:nvPr>
        </p:nvSpPr>
        <p:spPr/>
        <p:txBody>
          <a:bodyPr/>
          <a:lstStyle/>
          <a:p>
            <a:r>
              <a:rPr lang="en-US" b="1" dirty="0"/>
              <a:t>Age of the JOP Participants</a:t>
            </a:r>
          </a:p>
        </p:txBody>
      </p:sp>
      <p:sp>
        <p:nvSpPr>
          <p:cNvPr id="3" name="Content Placeholder 2">
            <a:extLst>
              <a:ext uri="{FF2B5EF4-FFF2-40B4-BE49-F238E27FC236}">
                <a16:creationId xmlns:a16="http://schemas.microsoft.com/office/drawing/2014/main" id="{B51435A8-FC5F-C34B-947D-2CE8A8A776E9}"/>
              </a:ext>
            </a:extLst>
          </p:cNvPr>
          <p:cNvSpPr>
            <a:spLocks noGrp="1"/>
          </p:cNvSpPr>
          <p:nvPr>
            <p:ph idx="1"/>
          </p:nvPr>
        </p:nvSpPr>
        <p:spPr>
          <a:xfrm>
            <a:off x="5030524" y="320040"/>
            <a:ext cx="6667153" cy="6217920"/>
          </a:xfrm>
        </p:spPr>
        <p:txBody>
          <a:bodyPr anchor="t">
            <a:normAutofit fontScale="92500" lnSpcReduction="10000"/>
          </a:bodyPr>
          <a:lstStyle/>
          <a:p>
            <a:r>
              <a:rPr lang="en-US" sz="2200" dirty="0"/>
              <a:t>Age of JOP Participants – Born since 1995</a:t>
            </a:r>
          </a:p>
          <a:p>
            <a:r>
              <a:rPr lang="en-US" sz="2200" dirty="0"/>
              <a:t>Before your read any further, you need to read this section of the training to acquire an understanding of what are some of this age groups typical social, learning, and personalities look like, sound like, and how they act.  The following characteristics offer an insight:</a:t>
            </a:r>
          </a:p>
          <a:p>
            <a:pPr lvl="0" fontAlgn="base"/>
            <a:r>
              <a:rPr lang="en-US" sz="2200" dirty="0"/>
              <a:t>Technology native</a:t>
            </a:r>
          </a:p>
          <a:p>
            <a:pPr lvl="0" fontAlgn="base"/>
            <a:r>
              <a:rPr lang="en-US" sz="2200" dirty="0"/>
              <a:t>Focused on authenticity</a:t>
            </a:r>
          </a:p>
          <a:p>
            <a:pPr lvl="0" fontAlgn="base"/>
            <a:r>
              <a:rPr lang="en-US" sz="2200" dirty="0"/>
              <a:t>Entrepreneurial</a:t>
            </a:r>
          </a:p>
          <a:p>
            <a:pPr lvl="0" fontAlgn="base"/>
            <a:r>
              <a:rPr lang="en-US" sz="2200" dirty="0"/>
              <a:t>Educated</a:t>
            </a:r>
          </a:p>
          <a:p>
            <a:pPr lvl="0" fontAlgn="base"/>
            <a:r>
              <a:rPr lang="en-US" sz="2200" dirty="0"/>
              <a:t>Multicultural</a:t>
            </a:r>
          </a:p>
          <a:p>
            <a:pPr lvl="0" fontAlgn="base"/>
            <a:r>
              <a:rPr lang="en-US" sz="2200" dirty="0"/>
              <a:t>Socially progressive</a:t>
            </a:r>
          </a:p>
          <a:p>
            <a:r>
              <a:rPr lang="en-US" sz="2200" dirty="0"/>
              <a:t>Just remember…not all the backgrounds of all the participants may fall into these categories.</a:t>
            </a:r>
          </a:p>
        </p:txBody>
      </p:sp>
      <p:sp>
        <p:nvSpPr>
          <p:cNvPr id="4" name="Slide Number Placeholder 3">
            <a:extLst>
              <a:ext uri="{FF2B5EF4-FFF2-40B4-BE49-F238E27FC236}">
                <a16:creationId xmlns:a16="http://schemas.microsoft.com/office/drawing/2014/main" id="{CFBA5D0F-9DAB-BE4C-9629-03149291C6E2}"/>
              </a:ext>
            </a:extLst>
          </p:cNvPr>
          <p:cNvSpPr>
            <a:spLocks noGrp="1"/>
          </p:cNvSpPr>
          <p:nvPr>
            <p:ph type="sldNum" sz="quarter" idx="12"/>
          </p:nvPr>
        </p:nvSpPr>
        <p:spPr/>
        <p:txBody>
          <a:bodyPr/>
          <a:lstStyle/>
          <a:p>
            <a:fld id="{1267485E-2600-B14D-9C9B-573DBF3B3522}" type="slidenum">
              <a:rPr lang="en-US" smtClean="0"/>
              <a:t>40</a:t>
            </a:fld>
            <a:endParaRPr lang="en-US" dirty="0"/>
          </a:p>
        </p:txBody>
      </p:sp>
    </p:spTree>
    <p:extLst>
      <p:ext uri="{BB962C8B-B14F-4D97-AF65-F5344CB8AC3E}">
        <p14:creationId xmlns:p14="http://schemas.microsoft.com/office/powerpoint/2010/main" val="368332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EE0E-24A9-1C43-AA3C-6FB43DF62667}"/>
              </a:ext>
            </a:extLst>
          </p:cNvPr>
          <p:cNvSpPr>
            <a:spLocks noGrp="1"/>
          </p:cNvSpPr>
          <p:nvPr>
            <p:ph type="title"/>
          </p:nvPr>
        </p:nvSpPr>
        <p:spPr/>
        <p:txBody>
          <a:bodyPr/>
          <a:lstStyle/>
          <a:p>
            <a:r>
              <a:rPr lang="en-US" b="1" dirty="0"/>
              <a:t>This Age Group</a:t>
            </a:r>
            <a:br>
              <a:rPr lang="en-US" b="1" dirty="0"/>
            </a:br>
            <a:r>
              <a:rPr lang="en-US" b="1" dirty="0"/>
              <a:t>(1)  is…</a:t>
            </a:r>
          </a:p>
        </p:txBody>
      </p:sp>
      <p:sp>
        <p:nvSpPr>
          <p:cNvPr id="3" name="Content Placeholder 2">
            <a:extLst>
              <a:ext uri="{FF2B5EF4-FFF2-40B4-BE49-F238E27FC236}">
                <a16:creationId xmlns:a16="http://schemas.microsoft.com/office/drawing/2014/main" id="{C6F58F65-B3FF-294D-B09D-DFEF52D6D040}"/>
              </a:ext>
            </a:extLst>
          </p:cNvPr>
          <p:cNvSpPr>
            <a:spLocks noGrp="1"/>
          </p:cNvSpPr>
          <p:nvPr>
            <p:ph idx="1"/>
          </p:nvPr>
        </p:nvSpPr>
        <p:spPr>
          <a:xfrm>
            <a:off x="4758267" y="803186"/>
            <a:ext cx="6908800" cy="5248622"/>
          </a:xfrm>
        </p:spPr>
        <p:txBody>
          <a:bodyPr anchor="t">
            <a:normAutofit fontScale="92500" lnSpcReduction="10000"/>
          </a:bodyPr>
          <a:lstStyle/>
          <a:p>
            <a:r>
              <a:rPr lang="en-US" sz="3300" dirty="0"/>
              <a:t>all about technology. </a:t>
            </a:r>
          </a:p>
          <a:p>
            <a:r>
              <a:rPr lang="en-US" sz="3300" dirty="0"/>
              <a:t>wants instant gratification and they know if that if they need information, it's easily accessible. </a:t>
            </a:r>
          </a:p>
          <a:p>
            <a:r>
              <a:rPr lang="en-US" sz="3300" dirty="0"/>
              <a:t>Being connected makes communication virtually limitless. </a:t>
            </a:r>
          </a:p>
          <a:p>
            <a:r>
              <a:rPr lang="en-US" sz="3300" dirty="0"/>
              <a:t>it's not uncommon for members of this age group</a:t>
            </a:r>
            <a:r>
              <a:rPr lang="en-US" sz="3300" b="1" dirty="0"/>
              <a:t> </a:t>
            </a:r>
            <a:r>
              <a:rPr lang="en-US" sz="3300" dirty="0"/>
              <a:t>to have friends all over the world.</a:t>
            </a:r>
          </a:p>
          <a:p>
            <a:endParaRPr lang="en-US" dirty="0"/>
          </a:p>
        </p:txBody>
      </p:sp>
      <p:sp>
        <p:nvSpPr>
          <p:cNvPr id="4" name="Slide Number Placeholder 3">
            <a:extLst>
              <a:ext uri="{FF2B5EF4-FFF2-40B4-BE49-F238E27FC236}">
                <a16:creationId xmlns:a16="http://schemas.microsoft.com/office/drawing/2014/main" id="{9F8BFE2D-0F57-694C-8820-4D1F663ADC49}"/>
              </a:ext>
            </a:extLst>
          </p:cNvPr>
          <p:cNvSpPr>
            <a:spLocks noGrp="1"/>
          </p:cNvSpPr>
          <p:nvPr>
            <p:ph type="sldNum" sz="quarter" idx="12"/>
          </p:nvPr>
        </p:nvSpPr>
        <p:spPr/>
        <p:txBody>
          <a:bodyPr/>
          <a:lstStyle/>
          <a:p>
            <a:fld id="{1267485E-2600-B14D-9C9B-573DBF3B3522}" type="slidenum">
              <a:rPr lang="en-US" smtClean="0"/>
              <a:t>41</a:t>
            </a:fld>
            <a:endParaRPr lang="en-US"/>
          </a:p>
        </p:txBody>
      </p:sp>
    </p:spTree>
    <p:extLst>
      <p:ext uri="{BB962C8B-B14F-4D97-AF65-F5344CB8AC3E}">
        <p14:creationId xmlns:p14="http://schemas.microsoft.com/office/powerpoint/2010/main" val="1852946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9EB9-C320-6F42-A267-CD967874C4B3}"/>
              </a:ext>
            </a:extLst>
          </p:cNvPr>
          <p:cNvSpPr>
            <a:spLocks noGrp="1"/>
          </p:cNvSpPr>
          <p:nvPr>
            <p:ph type="title"/>
          </p:nvPr>
        </p:nvSpPr>
        <p:spPr/>
        <p:txBody>
          <a:bodyPr/>
          <a:lstStyle/>
          <a:p>
            <a:r>
              <a:rPr lang="en-US" b="1" dirty="0"/>
              <a:t>This Age</a:t>
            </a:r>
            <a:br>
              <a:rPr lang="en-US" b="1" dirty="0"/>
            </a:br>
            <a:r>
              <a:rPr lang="en-US" b="1" dirty="0"/>
              <a:t> Group</a:t>
            </a:r>
            <a:br>
              <a:rPr lang="en-US" b="1" dirty="0"/>
            </a:br>
            <a:r>
              <a:rPr lang="en-US" b="1" dirty="0"/>
              <a:t>(2) is…</a:t>
            </a:r>
          </a:p>
        </p:txBody>
      </p:sp>
      <p:sp>
        <p:nvSpPr>
          <p:cNvPr id="3" name="Content Placeholder 2">
            <a:extLst>
              <a:ext uri="{FF2B5EF4-FFF2-40B4-BE49-F238E27FC236}">
                <a16:creationId xmlns:a16="http://schemas.microsoft.com/office/drawing/2014/main" id="{AEF5218D-047E-7E41-B1A7-57263C555845}"/>
              </a:ext>
            </a:extLst>
          </p:cNvPr>
          <p:cNvSpPr>
            <a:spLocks noGrp="1"/>
          </p:cNvSpPr>
          <p:nvPr>
            <p:ph idx="1"/>
          </p:nvPr>
        </p:nvSpPr>
        <p:spPr>
          <a:xfrm>
            <a:off x="5048109" y="480060"/>
            <a:ext cx="6701020" cy="6054814"/>
          </a:xfrm>
        </p:spPr>
        <p:txBody>
          <a:bodyPr anchor="t">
            <a:normAutofit/>
          </a:bodyPr>
          <a:lstStyle/>
          <a:p>
            <a:r>
              <a:rPr lang="en-US" sz="2400" dirty="0"/>
              <a:t>infamous for being the first generation that can’t clearly recall a time before the Internet. These digital natives are defined by their persistent use of smart devices, love of social media, and all things digital – more than 60% of their time is spent </a:t>
            </a:r>
            <a:r>
              <a:rPr lang="en-US" sz="2400" u="sng" dirty="0">
                <a:hlinkClick r:id="rId2">
                  <a:extLst>
                    <a:ext uri="{A12FA001-AC4F-418D-AE19-62706E023703}">
                      <ahyp:hlinkClr xmlns:ahyp="http://schemas.microsoft.com/office/drawing/2018/hyperlinkcolor" val="tx"/>
                    </a:ext>
                  </a:extLst>
                </a:hlinkClick>
              </a:rPr>
              <a:t>online</a:t>
            </a:r>
            <a:r>
              <a:rPr lang="en-US" sz="2400" dirty="0"/>
              <a:t>. </a:t>
            </a:r>
            <a:r>
              <a:rPr lang="en-US" sz="2400" b="1" dirty="0"/>
              <a:t> </a:t>
            </a:r>
            <a:r>
              <a:rPr lang="en-US" sz="2400" dirty="0"/>
              <a:t>In fact, a </a:t>
            </a:r>
            <a:r>
              <a:rPr lang="en-US" sz="2400" dirty="0">
                <a:hlinkClick r:id="rId3">
                  <a:extLst>
                    <a:ext uri="{A12FA001-AC4F-418D-AE19-62706E023703}">
                      <ahyp:hlinkClr xmlns:ahyp="http://schemas.microsoft.com/office/drawing/2018/hyperlinkcolor" val="tx"/>
                    </a:ext>
                  </a:extLst>
                </a:hlinkClick>
              </a:rPr>
              <a:t>Business Insider article</a:t>
            </a:r>
            <a:r>
              <a:rPr lang="en-US" sz="2400" dirty="0"/>
              <a:t> revealed that this age group favorite pastime involved something that makes use of technology. </a:t>
            </a:r>
          </a:p>
          <a:p>
            <a:r>
              <a:rPr lang="en-US" sz="2400" dirty="0"/>
              <a:t>may be one of the reasons why many people believe this generation struggles with </a:t>
            </a:r>
            <a:r>
              <a:rPr lang="en-US" sz="2400" u="sng" dirty="0">
                <a:hlinkClick r:id="rId4">
                  <a:extLst>
                    <a:ext uri="{A12FA001-AC4F-418D-AE19-62706E023703}">
                      <ahyp:hlinkClr xmlns:ahyp="http://schemas.microsoft.com/office/drawing/2018/hyperlinkcolor" val="tx"/>
                    </a:ext>
                  </a:extLst>
                </a:hlinkClick>
              </a:rPr>
              <a:t>face-to-face interactions</a:t>
            </a:r>
            <a:r>
              <a:rPr lang="en-US" sz="2400" dirty="0"/>
              <a:t>. This is a myth, this age group seek out face-to-face 43% of the time.</a:t>
            </a:r>
          </a:p>
          <a:p>
            <a:endParaRPr lang="en-US" dirty="0"/>
          </a:p>
        </p:txBody>
      </p:sp>
      <p:sp>
        <p:nvSpPr>
          <p:cNvPr id="4" name="Slide Number Placeholder 3">
            <a:extLst>
              <a:ext uri="{FF2B5EF4-FFF2-40B4-BE49-F238E27FC236}">
                <a16:creationId xmlns:a16="http://schemas.microsoft.com/office/drawing/2014/main" id="{06F5D330-16D5-1C4B-BCF9-4E7C936E2B5E}"/>
              </a:ext>
            </a:extLst>
          </p:cNvPr>
          <p:cNvSpPr>
            <a:spLocks noGrp="1"/>
          </p:cNvSpPr>
          <p:nvPr>
            <p:ph type="sldNum" sz="quarter" idx="12"/>
          </p:nvPr>
        </p:nvSpPr>
        <p:spPr/>
        <p:txBody>
          <a:bodyPr/>
          <a:lstStyle/>
          <a:p>
            <a:fld id="{1267485E-2600-B14D-9C9B-573DBF3B3522}" type="slidenum">
              <a:rPr lang="en-US" smtClean="0"/>
              <a:t>42</a:t>
            </a:fld>
            <a:endParaRPr lang="en-US"/>
          </a:p>
        </p:txBody>
      </p:sp>
    </p:spTree>
    <p:extLst>
      <p:ext uri="{BB962C8B-B14F-4D97-AF65-F5344CB8AC3E}">
        <p14:creationId xmlns:p14="http://schemas.microsoft.com/office/powerpoint/2010/main" val="2895717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1718-5463-2147-9DBD-FBCC92791C83}"/>
              </a:ext>
            </a:extLst>
          </p:cNvPr>
          <p:cNvSpPr>
            <a:spLocks noGrp="1"/>
          </p:cNvSpPr>
          <p:nvPr>
            <p:ph type="title"/>
          </p:nvPr>
        </p:nvSpPr>
        <p:spPr/>
        <p:txBody>
          <a:bodyPr/>
          <a:lstStyle/>
          <a:p>
            <a:r>
              <a:rPr lang="en-US" b="1" dirty="0"/>
              <a:t>This Age Group</a:t>
            </a:r>
            <a:br>
              <a:rPr lang="en-US" b="1" dirty="0"/>
            </a:br>
            <a:r>
              <a:rPr lang="en-US" b="1" dirty="0"/>
              <a:t>(3)…</a:t>
            </a:r>
          </a:p>
        </p:txBody>
      </p:sp>
      <p:sp>
        <p:nvSpPr>
          <p:cNvPr id="3" name="Content Placeholder 2">
            <a:extLst>
              <a:ext uri="{FF2B5EF4-FFF2-40B4-BE49-F238E27FC236}">
                <a16:creationId xmlns:a16="http://schemas.microsoft.com/office/drawing/2014/main" id="{EF205D6A-882B-BE42-BF2F-0A7060F61563}"/>
              </a:ext>
            </a:extLst>
          </p:cNvPr>
          <p:cNvSpPr>
            <a:spLocks noGrp="1"/>
          </p:cNvSpPr>
          <p:nvPr>
            <p:ph idx="1"/>
          </p:nvPr>
        </p:nvSpPr>
        <p:spPr>
          <a:xfrm>
            <a:off x="5118447" y="118533"/>
            <a:ext cx="6582486" cy="6620934"/>
          </a:xfrm>
        </p:spPr>
        <p:txBody>
          <a:bodyPr anchor="t">
            <a:noAutofit/>
          </a:bodyPr>
          <a:lstStyle/>
          <a:p>
            <a:r>
              <a:rPr lang="en-US" sz="2200" dirty="0"/>
              <a:t>primarily use technology as a way to communicate and stay connected – although they grew up with instant communication online, they understand the value of genuine relationships</a:t>
            </a:r>
            <a:r>
              <a:rPr lang="en-US" sz="2200" b="1" dirty="0"/>
              <a:t>.</a:t>
            </a:r>
            <a:r>
              <a:rPr lang="en-US" sz="2200" dirty="0"/>
              <a:t> Also they embrace technology to make their tasks more efficient, leaving more time for the face-to-face communication and in-person meetings that matter. </a:t>
            </a:r>
          </a:p>
          <a:p>
            <a:r>
              <a:rPr lang="en-US" sz="2200" dirty="0"/>
              <a:t>cares about the world. They're acutely aware of environmental, political, and socio-economic problems that societies face today. And according to a study by The National Retail Federation and IBM, they're “more serious about this” than any other generation. </a:t>
            </a:r>
          </a:p>
        </p:txBody>
      </p:sp>
      <p:sp>
        <p:nvSpPr>
          <p:cNvPr id="4" name="Slide Number Placeholder 3">
            <a:extLst>
              <a:ext uri="{FF2B5EF4-FFF2-40B4-BE49-F238E27FC236}">
                <a16:creationId xmlns:a16="http://schemas.microsoft.com/office/drawing/2014/main" id="{333200B0-6A92-914C-9386-0BAC14128DF8}"/>
              </a:ext>
            </a:extLst>
          </p:cNvPr>
          <p:cNvSpPr>
            <a:spLocks noGrp="1"/>
          </p:cNvSpPr>
          <p:nvPr>
            <p:ph type="sldNum" sz="quarter" idx="12"/>
          </p:nvPr>
        </p:nvSpPr>
        <p:spPr/>
        <p:txBody>
          <a:bodyPr/>
          <a:lstStyle/>
          <a:p>
            <a:fld id="{1267485E-2600-B14D-9C9B-573DBF3B3522}" type="slidenum">
              <a:rPr lang="en-US" smtClean="0"/>
              <a:t>43</a:t>
            </a:fld>
            <a:endParaRPr lang="en-US"/>
          </a:p>
        </p:txBody>
      </p:sp>
    </p:spTree>
    <p:extLst>
      <p:ext uri="{BB962C8B-B14F-4D97-AF65-F5344CB8AC3E}">
        <p14:creationId xmlns:p14="http://schemas.microsoft.com/office/powerpoint/2010/main" val="3501171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CB91-41DB-7443-B55A-62369C9DB2C8}"/>
              </a:ext>
            </a:extLst>
          </p:cNvPr>
          <p:cNvSpPr>
            <a:spLocks noGrp="1"/>
          </p:cNvSpPr>
          <p:nvPr>
            <p:ph type="title"/>
          </p:nvPr>
        </p:nvSpPr>
        <p:spPr/>
        <p:txBody>
          <a:bodyPr/>
          <a:lstStyle/>
          <a:p>
            <a:r>
              <a:rPr lang="en-US" b="1" dirty="0"/>
              <a:t>This Age Group</a:t>
            </a:r>
            <a:br>
              <a:rPr lang="en-US" b="1" dirty="0"/>
            </a:br>
            <a:r>
              <a:rPr lang="en-US" b="1" dirty="0"/>
              <a:t>4…</a:t>
            </a:r>
          </a:p>
        </p:txBody>
      </p:sp>
      <p:sp>
        <p:nvSpPr>
          <p:cNvPr id="3" name="Content Placeholder 2">
            <a:extLst>
              <a:ext uri="{FF2B5EF4-FFF2-40B4-BE49-F238E27FC236}">
                <a16:creationId xmlns:a16="http://schemas.microsoft.com/office/drawing/2014/main" id="{31CB3C34-59FD-F740-B5DD-AF2605403E47}"/>
              </a:ext>
            </a:extLst>
          </p:cNvPr>
          <p:cNvSpPr>
            <a:spLocks noGrp="1"/>
          </p:cNvSpPr>
          <p:nvPr>
            <p:ph idx="1"/>
          </p:nvPr>
        </p:nvSpPr>
        <p:spPr/>
        <p:txBody>
          <a:bodyPr anchor="t"/>
          <a:lstStyle/>
          <a:p>
            <a:r>
              <a:rPr lang="en-US" sz="2400" dirty="0"/>
              <a:t>cares about the collective good and well-being. But they also care about everyone having the chance to be who they are in their lives. </a:t>
            </a:r>
          </a:p>
          <a:p>
            <a:r>
              <a:rPr lang="en-US" sz="2400" dirty="0"/>
              <a:t> freedom of expression is vital to and they want to support people and groups that are real (i.e. authentic)</a:t>
            </a:r>
          </a:p>
          <a:p>
            <a:endParaRPr lang="en-US" dirty="0"/>
          </a:p>
        </p:txBody>
      </p:sp>
      <p:sp>
        <p:nvSpPr>
          <p:cNvPr id="4" name="Slide Number Placeholder 3">
            <a:extLst>
              <a:ext uri="{FF2B5EF4-FFF2-40B4-BE49-F238E27FC236}">
                <a16:creationId xmlns:a16="http://schemas.microsoft.com/office/drawing/2014/main" id="{3AB72D31-91E7-2344-A7E2-BD95A22C40BF}"/>
              </a:ext>
            </a:extLst>
          </p:cNvPr>
          <p:cNvSpPr>
            <a:spLocks noGrp="1"/>
          </p:cNvSpPr>
          <p:nvPr>
            <p:ph type="sldNum" sz="quarter" idx="12"/>
          </p:nvPr>
        </p:nvSpPr>
        <p:spPr/>
        <p:txBody>
          <a:bodyPr/>
          <a:lstStyle/>
          <a:p>
            <a:fld id="{1267485E-2600-B14D-9C9B-573DBF3B3522}" type="slidenum">
              <a:rPr lang="en-US" smtClean="0"/>
              <a:t>44</a:t>
            </a:fld>
            <a:endParaRPr lang="en-US"/>
          </a:p>
        </p:txBody>
      </p:sp>
    </p:spTree>
    <p:extLst>
      <p:ext uri="{BB962C8B-B14F-4D97-AF65-F5344CB8AC3E}">
        <p14:creationId xmlns:p14="http://schemas.microsoft.com/office/powerpoint/2010/main" val="3843447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243F-BAE7-F346-8F3B-DB60C9C7C816}"/>
              </a:ext>
            </a:extLst>
          </p:cNvPr>
          <p:cNvSpPr>
            <a:spLocks noGrp="1"/>
          </p:cNvSpPr>
          <p:nvPr>
            <p:ph type="title"/>
          </p:nvPr>
        </p:nvSpPr>
        <p:spPr>
          <a:xfrm>
            <a:off x="888631" y="2371959"/>
            <a:ext cx="3498979" cy="2456442"/>
          </a:xfrm>
        </p:spPr>
        <p:txBody>
          <a:bodyPr/>
          <a:lstStyle/>
          <a:p>
            <a:r>
              <a:rPr lang="en-US" b="1" dirty="0"/>
              <a:t>Diversity of JOP</a:t>
            </a:r>
            <a:br>
              <a:rPr lang="en-US" b="1" dirty="0"/>
            </a:br>
            <a:r>
              <a:rPr lang="en-US" b="1" dirty="0"/>
              <a:t>Participants</a:t>
            </a:r>
          </a:p>
        </p:txBody>
      </p:sp>
      <p:sp>
        <p:nvSpPr>
          <p:cNvPr id="3" name="Content Placeholder 2">
            <a:extLst>
              <a:ext uri="{FF2B5EF4-FFF2-40B4-BE49-F238E27FC236}">
                <a16:creationId xmlns:a16="http://schemas.microsoft.com/office/drawing/2014/main" id="{53B3CE9B-8E27-624D-B4DB-F9229AA3F5CC}"/>
              </a:ext>
            </a:extLst>
          </p:cNvPr>
          <p:cNvSpPr>
            <a:spLocks noGrp="1"/>
          </p:cNvSpPr>
          <p:nvPr>
            <p:ph idx="1"/>
          </p:nvPr>
        </p:nvSpPr>
        <p:spPr>
          <a:xfrm>
            <a:off x="5118447" y="803186"/>
            <a:ext cx="6498297" cy="5868070"/>
          </a:xfrm>
        </p:spPr>
        <p:txBody>
          <a:bodyPr anchor="t">
            <a:normAutofit/>
          </a:bodyPr>
          <a:lstStyle/>
          <a:p>
            <a:r>
              <a:rPr lang="en-US" b="1" dirty="0"/>
              <a:t>This age groups marks the last generation in U.S. history where a majority of the population is white.</a:t>
            </a:r>
            <a:r>
              <a:rPr lang="en-US" dirty="0"/>
              <a:t> Given the shifting demographics of the country, they do not focus as much on someone’s color, religion or sexual orientation as some of our older generations might. To a them, a diverse population is simply the norm. What they care about most in other people is honesty, sincerity and—perhaps most important—competence.</a:t>
            </a:r>
          </a:p>
          <a:p>
            <a:r>
              <a:rPr lang="en-US" dirty="0"/>
              <a:t>I</a:t>
            </a:r>
            <a:r>
              <a:rPr lang="en-US" b="1" dirty="0"/>
              <a:t>ndeed, they have been shaped by a society that celebrates diversity and openness.</a:t>
            </a:r>
            <a:r>
              <a:rPr lang="en-US" dirty="0"/>
              <a:t> A black man occupied the White House for most of their lives, and they view gay marriage as a common and accepted aspect of society.  </a:t>
            </a:r>
          </a:p>
          <a:p>
            <a:r>
              <a:rPr lang="en-US" sz="2000" b="1" dirty="0"/>
              <a:t>If you cannot accept these premises…Please consider not becoming a mentor in this program.</a:t>
            </a:r>
          </a:p>
          <a:p>
            <a:endParaRPr lang="en-US" sz="2000" dirty="0"/>
          </a:p>
          <a:p>
            <a:endParaRPr lang="en-US" dirty="0"/>
          </a:p>
        </p:txBody>
      </p:sp>
      <p:sp>
        <p:nvSpPr>
          <p:cNvPr id="4" name="Slide Number Placeholder 3">
            <a:extLst>
              <a:ext uri="{FF2B5EF4-FFF2-40B4-BE49-F238E27FC236}">
                <a16:creationId xmlns:a16="http://schemas.microsoft.com/office/drawing/2014/main" id="{F017ECCD-D759-B048-B640-10B3D4E61799}"/>
              </a:ext>
            </a:extLst>
          </p:cNvPr>
          <p:cNvSpPr>
            <a:spLocks noGrp="1"/>
          </p:cNvSpPr>
          <p:nvPr>
            <p:ph type="sldNum" sz="quarter" idx="12"/>
          </p:nvPr>
        </p:nvSpPr>
        <p:spPr/>
        <p:txBody>
          <a:bodyPr/>
          <a:lstStyle/>
          <a:p>
            <a:fld id="{1267485E-2600-B14D-9C9B-573DBF3B3522}" type="slidenum">
              <a:rPr lang="en-US" smtClean="0"/>
              <a:t>45</a:t>
            </a:fld>
            <a:endParaRPr lang="en-US"/>
          </a:p>
        </p:txBody>
      </p:sp>
    </p:spTree>
    <p:extLst>
      <p:ext uri="{BB962C8B-B14F-4D97-AF65-F5344CB8AC3E}">
        <p14:creationId xmlns:p14="http://schemas.microsoft.com/office/powerpoint/2010/main" val="316703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EB6A-8B73-394D-9E75-221367BA8BE0}"/>
              </a:ext>
            </a:extLst>
          </p:cNvPr>
          <p:cNvSpPr>
            <a:spLocks noGrp="1"/>
          </p:cNvSpPr>
          <p:nvPr>
            <p:ph type="title"/>
          </p:nvPr>
        </p:nvSpPr>
        <p:spPr/>
        <p:txBody>
          <a:bodyPr anchor="ctr"/>
          <a:lstStyle/>
          <a:p>
            <a:r>
              <a:rPr lang="en-US" b="1" dirty="0"/>
              <a:t> </a:t>
            </a:r>
            <a:br>
              <a:rPr lang="en-US" b="1" dirty="0"/>
            </a:br>
            <a:r>
              <a:rPr lang="en-US" b="1" dirty="0"/>
              <a:t>Mentors for this Age Group…</a:t>
            </a:r>
          </a:p>
        </p:txBody>
      </p:sp>
      <p:sp>
        <p:nvSpPr>
          <p:cNvPr id="3" name="Content Placeholder 2">
            <a:extLst>
              <a:ext uri="{FF2B5EF4-FFF2-40B4-BE49-F238E27FC236}">
                <a16:creationId xmlns:a16="http://schemas.microsoft.com/office/drawing/2014/main" id="{24B0F3F5-2B5B-7F47-A0AA-5BAD155EE52A}"/>
              </a:ext>
            </a:extLst>
          </p:cNvPr>
          <p:cNvSpPr>
            <a:spLocks noGrp="1"/>
          </p:cNvSpPr>
          <p:nvPr>
            <p:ph idx="1"/>
          </p:nvPr>
        </p:nvSpPr>
        <p:spPr>
          <a:xfrm>
            <a:off x="5118447" y="1023319"/>
            <a:ext cx="6184922" cy="5682281"/>
          </a:xfrm>
        </p:spPr>
        <p:txBody>
          <a:bodyPr anchor="t"/>
          <a:lstStyle/>
          <a:p>
            <a:r>
              <a:rPr lang="en-US" sz="2000" b="1" dirty="0"/>
              <a:t>will also need to recognize that members of this age group crave structure, goals, challenges and a way to measure their progress</a:t>
            </a:r>
            <a:r>
              <a:rPr lang="en-US" sz="2000" dirty="0"/>
              <a:t>. </a:t>
            </a:r>
          </a:p>
          <a:p>
            <a:r>
              <a:rPr lang="en-US" sz="2000" dirty="0"/>
              <a:t>After all, their perceived road to success has been mapped out for them their entire lives. </a:t>
            </a:r>
          </a:p>
          <a:p>
            <a:r>
              <a:rPr lang="en-US" sz="2000" b="1" dirty="0"/>
              <a:t>At the same time</a:t>
            </a:r>
            <a:r>
              <a:rPr lang="en-US" sz="2000" dirty="0"/>
              <a:t>, it’s important to be aware of the potential for burnout among young overachievers—</a:t>
            </a:r>
            <a:r>
              <a:rPr lang="en-US" sz="2000" i="1" dirty="0"/>
              <a:t>and to incorporate fun and breaks into the work environment and provide access to healthy escapes focused on relaxation and stress relief. </a:t>
            </a:r>
          </a:p>
          <a:p>
            <a:endParaRPr lang="en-US" dirty="0"/>
          </a:p>
        </p:txBody>
      </p:sp>
      <p:sp>
        <p:nvSpPr>
          <p:cNvPr id="4" name="Slide Number Placeholder 3">
            <a:extLst>
              <a:ext uri="{FF2B5EF4-FFF2-40B4-BE49-F238E27FC236}">
                <a16:creationId xmlns:a16="http://schemas.microsoft.com/office/drawing/2014/main" id="{5C03BD4E-BFDB-A94F-97DF-8A1872DDC0BB}"/>
              </a:ext>
            </a:extLst>
          </p:cNvPr>
          <p:cNvSpPr>
            <a:spLocks noGrp="1"/>
          </p:cNvSpPr>
          <p:nvPr>
            <p:ph type="sldNum" sz="quarter" idx="12"/>
          </p:nvPr>
        </p:nvSpPr>
        <p:spPr/>
        <p:txBody>
          <a:bodyPr/>
          <a:lstStyle/>
          <a:p>
            <a:fld id="{1267485E-2600-B14D-9C9B-573DBF3B3522}" type="slidenum">
              <a:rPr lang="en-US" smtClean="0"/>
              <a:t>46</a:t>
            </a:fld>
            <a:endParaRPr lang="en-US"/>
          </a:p>
        </p:txBody>
      </p:sp>
    </p:spTree>
    <p:extLst>
      <p:ext uri="{BB962C8B-B14F-4D97-AF65-F5344CB8AC3E}">
        <p14:creationId xmlns:p14="http://schemas.microsoft.com/office/powerpoint/2010/main" val="935726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2B85-2BA9-6548-9B3F-567416917BBC}"/>
              </a:ext>
            </a:extLst>
          </p:cNvPr>
          <p:cNvSpPr>
            <a:spLocks noGrp="1"/>
          </p:cNvSpPr>
          <p:nvPr>
            <p:ph type="title"/>
          </p:nvPr>
        </p:nvSpPr>
        <p:spPr/>
        <p:txBody>
          <a:bodyPr/>
          <a:lstStyle/>
          <a:p>
            <a:r>
              <a:rPr lang="en-US" b="1" dirty="0"/>
              <a:t>Mentors will …</a:t>
            </a:r>
          </a:p>
        </p:txBody>
      </p:sp>
      <p:sp>
        <p:nvSpPr>
          <p:cNvPr id="3" name="Content Placeholder 2">
            <a:extLst>
              <a:ext uri="{FF2B5EF4-FFF2-40B4-BE49-F238E27FC236}">
                <a16:creationId xmlns:a16="http://schemas.microsoft.com/office/drawing/2014/main" id="{C47242EC-D15E-6F4A-BF5A-D0111338C290}"/>
              </a:ext>
            </a:extLst>
          </p:cNvPr>
          <p:cNvSpPr>
            <a:spLocks noGrp="1"/>
          </p:cNvSpPr>
          <p:nvPr>
            <p:ph idx="1"/>
          </p:nvPr>
        </p:nvSpPr>
        <p:spPr>
          <a:xfrm>
            <a:off x="5169247" y="494726"/>
            <a:ext cx="6447020" cy="5868547"/>
          </a:xfrm>
        </p:spPr>
        <p:txBody>
          <a:bodyPr anchor="t">
            <a:normAutofit/>
          </a:bodyPr>
          <a:lstStyle/>
          <a:p>
            <a:r>
              <a:rPr lang="en-US" sz="2000" dirty="0"/>
              <a:t>need to realize that </a:t>
            </a:r>
            <a:r>
              <a:rPr lang="en-US" sz="2000" i="1" dirty="0"/>
              <a:t>immediate feedback </a:t>
            </a:r>
            <a:r>
              <a:rPr lang="en-US" sz="2000" dirty="0"/>
              <a:t>is the best to encourage knowledge and skill growth.</a:t>
            </a:r>
          </a:p>
          <a:p>
            <a:r>
              <a:rPr lang="en-US" sz="2000" i="1" dirty="0"/>
              <a:t>need to know what you think and how soon they can receive constructive criticism on their performance.</a:t>
            </a:r>
          </a:p>
          <a:p>
            <a:r>
              <a:rPr lang="en-US" sz="2000" dirty="0"/>
              <a:t>need to make sure that you </a:t>
            </a:r>
            <a:r>
              <a:rPr lang="en-US" sz="2000" i="1" dirty="0"/>
              <a:t>have your checklist of knowledge and skills and that your mentee has the same list.</a:t>
            </a:r>
          </a:p>
          <a:p>
            <a:r>
              <a:rPr lang="en-US" sz="2000" dirty="0"/>
              <a:t>as you check-off their performance, make sure that they are also keeping track on their checklist.</a:t>
            </a:r>
          </a:p>
          <a:p>
            <a:r>
              <a:rPr lang="en-US" sz="2000" i="1" dirty="0"/>
              <a:t>need to explain to them how and why they did well or that they need to improve in some aspect of their performance</a:t>
            </a:r>
            <a:r>
              <a:rPr lang="en-US" i="1" dirty="0"/>
              <a:t>.</a:t>
            </a:r>
          </a:p>
        </p:txBody>
      </p:sp>
      <p:sp>
        <p:nvSpPr>
          <p:cNvPr id="4" name="Slide Number Placeholder 3">
            <a:extLst>
              <a:ext uri="{FF2B5EF4-FFF2-40B4-BE49-F238E27FC236}">
                <a16:creationId xmlns:a16="http://schemas.microsoft.com/office/drawing/2014/main" id="{15197FC3-B251-B842-A3C3-FA16ED5C255B}"/>
              </a:ext>
            </a:extLst>
          </p:cNvPr>
          <p:cNvSpPr>
            <a:spLocks noGrp="1"/>
          </p:cNvSpPr>
          <p:nvPr>
            <p:ph type="sldNum" sz="quarter" idx="12"/>
          </p:nvPr>
        </p:nvSpPr>
        <p:spPr/>
        <p:txBody>
          <a:bodyPr/>
          <a:lstStyle/>
          <a:p>
            <a:fld id="{1267485E-2600-B14D-9C9B-573DBF3B3522}" type="slidenum">
              <a:rPr lang="en-US" smtClean="0"/>
              <a:t>47</a:t>
            </a:fld>
            <a:endParaRPr lang="en-US"/>
          </a:p>
        </p:txBody>
      </p:sp>
    </p:spTree>
    <p:extLst>
      <p:ext uri="{BB962C8B-B14F-4D97-AF65-F5344CB8AC3E}">
        <p14:creationId xmlns:p14="http://schemas.microsoft.com/office/powerpoint/2010/main" val="4087928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3"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6" name="Rectangle 95">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6949EA5-3C74-AB4E-AD58-0A32F2F5BD1B}"/>
              </a:ext>
            </a:extLst>
          </p:cNvPr>
          <p:cNvSpPr>
            <a:spLocks noGrp="1"/>
          </p:cNvSpPr>
          <p:nvPr>
            <p:ph type="title"/>
          </p:nvPr>
        </p:nvSpPr>
        <p:spPr>
          <a:xfrm>
            <a:off x="888631" y="2358391"/>
            <a:ext cx="3498979" cy="2453676"/>
          </a:xfrm>
        </p:spPr>
        <p:txBody>
          <a:bodyPr>
            <a:normAutofit/>
          </a:bodyPr>
          <a:lstStyle/>
          <a:p>
            <a:r>
              <a:rPr lang="en-US" b="1" dirty="0"/>
              <a:t>Communicating  as Mentors</a:t>
            </a:r>
          </a:p>
        </p:txBody>
      </p:sp>
      <p:sp>
        <p:nvSpPr>
          <p:cNvPr id="4" name="Rectangle 2">
            <a:extLst>
              <a:ext uri="{FF2B5EF4-FFF2-40B4-BE49-F238E27FC236}">
                <a16:creationId xmlns:a16="http://schemas.microsoft.com/office/drawing/2014/main" id="{6057D16F-A3AA-CA41-90D5-DCE86A41A6CB}"/>
              </a:ext>
            </a:extLst>
          </p:cNvPr>
          <p:cNvSpPr>
            <a:spLocks noChangeArrowheads="1"/>
          </p:cNvSpPr>
          <p:nvPr/>
        </p:nvSpPr>
        <p:spPr bwMode="auto">
          <a:xfrm>
            <a:off x="5359769" y="20489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B0109C45-390B-DF4F-B3F8-DB5366027087}"/>
              </a:ext>
            </a:extLst>
          </p:cNvPr>
          <p:cNvSpPr>
            <a:spLocks noChangeArrowheads="1"/>
          </p:cNvSpPr>
          <p:nvPr/>
        </p:nvSpPr>
        <p:spPr bwMode="auto">
          <a:xfrm>
            <a:off x="4808539" y="1128447"/>
            <a:ext cx="12530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2232DA1-4090-314E-A796-BE177BB70E21}"/>
              </a:ext>
            </a:extLst>
          </p:cNvPr>
          <p:cNvSpPr>
            <a:spLocks noGrp="1"/>
          </p:cNvSpPr>
          <p:nvPr>
            <p:ph type="sldNum" sz="quarter" idx="12"/>
          </p:nvPr>
        </p:nvSpPr>
        <p:spPr/>
        <p:txBody>
          <a:bodyPr/>
          <a:lstStyle/>
          <a:p>
            <a:fld id="{1267485E-2600-B14D-9C9B-573DBF3B3522}" type="slidenum">
              <a:rPr lang="en-US" smtClean="0"/>
              <a:t>48</a:t>
            </a:fld>
            <a:endParaRPr lang="en-US"/>
          </a:p>
        </p:txBody>
      </p:sp>
      <p:sp>
        <p:nvSpPr>
          <p:cNvPr id="7" name="Rectangle 2">
            <a:extLst>
              <a:ext uri="{FF2B5EF4-FFF2-40B4-BE49-F238E27FC236}">
                <a16:creationId xmlns:a16="http://schemas.microsoft.com/office/drawing/2014/main" id="{E1D52B2F-E32A-B54F-BAA1-62A786A5A536}"/>
              </a:ext>
            </a:extLst>
          </p:cNvPr>
          <p:cNvSpPr>
            <a:spLocks noChangeArrowheads="1"/>
          </p:cNvSpPr>
          <p:nvPr/>
        </p:nvSpPr>
        <p:spPr bwMode="auto">
          <a:xfrm>
            <a:off x="4645819" y="469028"/>
            <a:ext cx="68929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68425" algn="l"/>
              </a:tabLst>
              <a:defRPr>
                <a:solidFill>
                  <a:schemeClr val="tx1"/>
                </a:solidFill>
                <a:latin typeface="Arial" panose="020B0604020202020204" pitchFamily="34" charset="0"/>
              </a:defRPr>
            </a:lvl1pPr>
            <a:lvl2pPr eaLnBrk="0" fontAlgn="base" hangingPunct="0">
              <a:spcBef>
                <a:spcPct val="0"/>
              </a:spcBef>
              <a:spcAft>
                <a:spcPct val="0"/>
              </a:spcAft>
              <a:tabLst>
                <a:tab pos="1368425" algn="l"/>
              </a:tabLst>
              <a:defRPr>
                <a:solidFill>
                  <a:schemeClr val="tx1"/>
                </a:solidFill>
                <a:latin typeface="Arial" panose="020B0604020202020204" pitchFamily="34" charset="0"/>
              </a:defRPr>
            </a:lvl2pPr>
            <a:lvl3pPr eaLnBrk="0" fontAlgn="base" hangingPunct="0">
              <a:spcBef>
                <a:spcPct val="0"/>
              </a:spcBef>
              <a:spcAft>
                <a:spcPct val="0"/>
              </a:spcAft>
              <a:tabLst>
                <a:tab pos="1368425" algn="l"/>
              </a:tabLst>
              <a:defRPr>
                <a:solidFill>
                  <a:schemeClr val="tx1"/>
                </a:solidFill>
                <a:latin typeface="Arial" panose="020B0604020202020204" pitchFamily="34" charset="0"/>
              </a:defRPr>
            </a:lvl3pPr>
            <a:lvl4pPr eaLnBrk="0" fontAlgn="base" hangingPunct="0">
              <a:spcBef>
                <a:spcPct val="0"/>
              </a:spcBef>
              <a:spcAft>
                <a:spcPct val="0"/>
              </a:spcAft>
              <a:tabLst>
                <a:tab pos="1368425" algn="l"/>
              </a:tabLst>
              <a:defRPr>
                <a:solidFill>
                  <a:schemeClr val="tx1"/>
                </a:solidFill>
                <a:latin typeface="Arial" panose="020B0604020202020204" pitchFamily="34" charset="0"/>
              </a:defRPr>
            </a:lvl4pPr>
            <a:lvl5pPr eaLnBrk="0" fontAlgn="base" hangingPunct="0">
              <a:spcBef>
                <a:spcPct val="0"/>
              </a:spcBef>
              <a:spcAft>
                <a:spcPct val="0"/>
              </a:spcAft>
              <a:tabLst>
                <a:tab pos="1368425" algn="l"/>
              </a:tabLst>
              <a:defRPr>
                <a:solidFill>
                  <a:schemeClr val="tx1"/>
                </a:solidFill>
                <a:latin typeface="Arial" panose="020B0604020202020204" pitchFamily="34" charset="0"/>
              </a:defRPr>
            </a:lvl5pPr>
            <a:lvl6pPr eaLnBrk="0" fontAlgn="base" hangingPunct="0">
              <a:spcBef>
                <a:spcPct val="0"/>
              </a:spcBef>
              <a:spcAft>
                <a:spcPct val="0"/>
              </a:spcAft>
              <a:tabLst>
                <a:tab pos="1368425" algn="l"/>
              </a:tabLst>
              <a:defRPr>
                <a:solidFill>
                  <a:schemeClr val="tx1"/>
                </a:solidFill>
                <a:latin typeface="Arial" panose="020B0604020202020204" pitchFamily="34" charset="0"/>
              </a:defRPr>
            </a:lvl6pPr>
            <a:lvl7pPr eaLnBrk="0" fontAlgn="base" hangingPunct="0">
              <a:spcBef>
                <a:spcPct val="0"/>
              </a:spcBef>
              <a:spcAft>
                <a:spcPct val="0"/>
              </a:spcAft>
              <a:tabLst>
                <a:tab pos="1368425" algn="l"/>
              </a:tabLst>
              <a:defRPr>
                <a:solidFill>
                  <a:schemeClr val="tx1"/>
                </a:solidFill>
                <a:latin typeface="Arial" panose="020B0604020202020204" pitchFamily="34" charset="0"/>
              </a:defRPr>
            </a:lvl7pPr>
            <a:lvl8pPr eaLnBrk="0" fontAlgn="base" hangingPunct="0">
              <a:spcBef>
                <a:spcPct val="0"/>
              </a:spcBef>
              <a:spcAft>
                <a:spcPct val="0"/>
              </a:spcAft>
              <a:tabLst>
                <a:tab pos="1368425" algn="l"/>
              </a:tabLst>
              <a:defRPr>
                <a:solidFill>
                  <a:schemeClr val="tx1"/>
                </a:solidFill>
                <a:latin typeface="Arial" panose="020B0604020202020204" pitchFamily="34" charset="0"/>
              </a:defRPr>
            </a:lvl8pPr>
            <a:lvl9pPr eaLnBrk="0" fontAlgn="base" hangingPunct="0">
              <a:spcBef>
                <a:spcPct val="0"/>
              </a:spcBef>
              <a:spcAft>
                <a:spcPct val="0"/>
              </a:spcAft>
              <a:tabLst>
                <a:tab pos="13684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68425" algn="l"/>
              </a:tabLst>
            </a:pPr>
            <a:endParaRPr kumimoji="0" lang="en-US" altLang="en-US" sz="1400" b="1" i="0" u="none" strike="noStrike" cap="none" normalizeH="0" baseline="0" dirty="0">
              <a:ln>
                <a:noFill/>
              </a:ln>
              <a:solidFill>
                <a:srgbClr val="494949"/>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368425" algn="l"/>
              </a:tabLst>
            </a:pPr>
            <a:r>
              <a:rPr kumimoji="0" lang="en-US" altLang="en-US" sz="2000" b="1" i="0" u="none" strike="noStrike" cap="none" normalizeH="0" baseline="0" dirty="0">
                <a:ln>
                  <a:noFill/>
                </a:ln>
                <a:solidFill>
                  <a:srgbClr val="494949"/>
                </a:solidFill>
                <a:effectLst/>
                <a:latin typeface="Verdana" panose="020B0604030504040204" pitchFamily="34" charset="0"/>
                <a:ea typeface="Times New Roman" panose="02020603050405020304" pitchFamily="18" charset="0"/>
                <a:cs typeface="Times New Roman" panose="02020603050405020304" pitchFamily="18" charset="0"/>
              </a:rPr>
              <a:t>   Communicating with your JOP Participants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5" name="Picture 6" descr="https://cdn.shrm.org/image/upload/c_crop%2ch_720%2cw_1279%2cx_0%2cy_0/c_fit%2cf_auto%2cq_auto%2cw_767/v1/Magazine/1118_Milligan_chart1_k01rsh">
            <a:extLst>
              <a:ext uri="{FF2B5EF4-FFF2-40B4-BE49-F238E27FC236}">
                <a16:creationId xmlns:a16="http://schemas.microsoft.com/office/drawing/2014/main" id="{6EC5E30F-C6D3-7146-AEB8-4A9746663533}"/>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1020" t="9554" r="18609"/>
          <a:stretch>
            <a:fillRect/>
          </a:stretch>
        </p:blipFill>
        <p:spPr bwMode="auto">
          <a:xfrm>
            <a:off x="4916486" y="1084581"/>
            <a:ext cx="7013575" cy="523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63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B23D-94F5-9A4E-BAC3-A84FAE982DB3}"/>
              </a:ext>
            </a:extLst>
          </p:cNvPr>
          <p:cNvSpPr>
            <a:spLocks noGrp="1"/>
          </p:cNvSpPr>
          <p:nvPr>
            <p:ph type="title"/>
          </p:nvPr>
        </p:nvSpPr>
        <p:spPr/>
        <p:txBody>
          <a:bodyPr/>
          <a:lstStyle/>
          <a:p>
            <a:r>
              <a:rPr lang="en-US" b="1" dirty="0"/>
              <a:t>Communicating Expectations</a:t>
            </a:r>
          </a:p>
        </p:txBody>
      </p:sp>
      <p:sp>
        <p:nvSpPr>
          <p:cNvPr id="3" name="Content Placeholder 2">
            <a:extLst>
              <a:ext uri="{FF2B5EF4-FFF2-40B4-BE49-F238E27FC236}">
                <a16:creationId xmlns:a16="http://schemas.microsoft.com/office/drawing/2014/main" id="{52E27A4A-193E-0443-A084-C4DB322866B9}"/>
              </a:ext>
            </a:extLst>
          </p:cNvPr>
          <p:cNvSpPr>
            <a:spLocks noGrp="1"/>
          </p:cNvSpPr>
          <p:nvPr>
            <p:ph idx="1"/>
          </p:nvPr>
        </p:nvSpPr>
        <p:spPr>
          <a:xfrm>
            <a:off x="4790942" y="483146"/>
            <a:ext cx="7199290" cy="6374854"/>
          </a:xfrm>
        </p:spPr>
        <p:txBody>
          <a:bodyPr anchor="t">
            <a:normAutofit/>
          </a:bodyPr>
          <a:lstStyle/>
          <a:p>
            <a:pPr marL="0" indent="0">
              <a:buNone/>
            </a:pPr>
            <a:r>
              <a:rPr lang="en-US" b="1" dirty="0"/>
              <a:t>In fact…one of your first communications in developing your relationship with the JOP participant will be expectations of communication.</a:t>
            </a:r>
          </a:p>
          <a:p>
            <a:pPr marL="0" indent="0">
              <a:buNone/>
            </a:pPr>
            <a:r>
              <a:rPr lang="en-US" b="1" dirty="0"/>
              <a:t>Here are some samples for your thought process.</a:t>
            </a:r>
          </a:p>
          <a:p>
            <a:pPr lvl="0"/>
            <a:r>
              <a:rPr lang="en-US" dirty="0"/>
              <a:t>The frequency of contact, the availability and the accessibility of the mentor and recipient. </a:t>
            </a:r>
          </a:p>
          <a:p>
            <a:pPr lvl="0"/>
            <a:r>
              <a:rPr lang="en-US" dirty="0"/>
              <a:t>The amount and kind of support that are needed by the recipient or that can be provided by the mentor. </a:t>
            </a:r>
          </a:p>
          <a:p>
            <a:pPr lvl="0"/>
            <a:r>
              <a:rPr lang="en-US" dirty="0"/>
              <a:t>The various roles the mentor finds comfortable: listener, supporter, advisor, guide, counselor, role model, friend, nurturer or resource in the background. Many other roles might be identified. </a:t>
            </a:r>
          </a:p>
          <a:p>
            <a:pPr lvl="0"/>
            <a:r>
              <a:rPr lang="en-US" dirty="0"/>
              <a:t>The range of roles the recipient will find natural: listener, observer, initiator of requests for help or guidance, need for nurture or autonomy, self-expectations as peer or coequal. Many other roles might be communicated. </a:t>
            </a:r>
          </a:p>
          <a:p>
            <a:endParaRPr lang="en-US" dirty="0"/>
          </a:p>
        </p:txBody>
      </p:sp>
      <p:sp>
        <p:nvSpPr>
          <p:cNvPr id="4" name="Slide Number Placeholder 3">
            <a:extLst>
              <a:ext uri="{FF2B5EF4-FFF2-40B4-BE49-F238E27FC236}">
                <a16:creationId xmlns:a16="http://schemas.microsoft.com/office/drawing/2014/main" id="{81A06B67-8A85-D44E-B7A7-268E400CB78A}"/>
              </a:ext>
            </a:extLst>
          </p:cNvPr>
          <p:cNvSpPr>
            <a:spLocks noGrp="1"/>
          </p:cNvSpPr>
          <p:nvPr>
            <p:ph type="sldNum" sz="quarter" idx="12"/>
          </p:nvPr>
        </p:nvSpPr>
        <p:spPr/>
        <p:txBody>
          <a:bodyPr/>
          <a:lstStyle/>
          <a:p>
            <a:fld id="{1267485E-2600-B14D-9C9B-573DBF3B3522}" type="slidenum">
              <a:rPr lang="en-US" smtClean="0"/>
              <a:t>49</a:t>
            </a:fld>
            <a:endParaRPr lang="en-US"/>
          </a:p>
        </p:txBody>
      </p:sp>
    </p:spTree>
    <p:extLst>
      <p:ext uri="{BB962C8B-B14F-4D97-AF65-F5344CB8AC3E}">
        <p14:creationId xmlns:p14="http://schemas.microsoft.com/office/powerpoint/2010/main" val="87631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29FD-7C03-474A-AA1E-C96C774D4B3C}"/>
              </a:ext>
            </a:extLst>
          </p:cNvPr>
          <p:cNvSpPr>
            <a:spLocks noGrp="1"/>
          </p:cNvSpPr>
          <p:nvPr>
            <p:ph type="title"/>
          </p:nvPr>
        </p:nvSpPr>
        <p:spPr/>
        <p:txBody>
          <a:bodyPr/>
          <a:lstStyle/>
          <a:p>
            <a:r>
              <a:rPr lang="en-US" b="1" dirty="0"/>
              <a:t>Training  Session</a:t>
            </a:r>
            <a:br>
              <a:rPr lang="en-US" b="1" dirty="0"/>
            </a:br>
            <a:r>
              <a:rPr lang="en-US" b="1" dirty="0"/>
              <a:t>Part One</a:t>
            </a:r>
          </a:p>
        </p:txBody>
      </p:sp>
      <p:sp>
        <p:nvSpPr>
          <p:cNvPr id="3" name="Content Placeholder 2">
            <a:extLst>
              <a:ext uri="{FF2B5EF4-FFF2-40B4-BE49-F238E27FC236}">
                <a16:creationId xmlns:a16="http://schemas.microsoft.com/office/drawing/2014/main" id="{74E91AC3-41B4-2047-BB9E-E25B97F6385F}"/>
              </a:ext>
            </a:extLst>
          </p:cNvPr>
          <p:cNvSpPr>
            <a:spLocks noGrp="1"/>
          </p:cNvSpPr>
          <p:nvPr>
            <p:ph idx="1"/>
          </p:nvPr>
        </p:nvSpPr>
        <p:spPr>
          <a:xfrm>
            <a:off x="5021496" y="173598"/>
            <a:ext cx="6362784" cy="6684402"/>
          </a:xfrm>
        </p:spPr>
        <p:txBody>
          <a:bodyPr anchor="t">
            <a:normAutofit/>
          </a:bodyPr>
          <a:lstStyle/>
          <a:p>
            <a:pPr marL="0" indent="0">
              <a:buNone/>
            </a:pPr>
            <a:r>
              <a:rPr lang="en-US" b="1" dirty="0"/>
              <a:t>Part One - </a:t>
            </a:r>
            <a:r>
              <a:rPr lang="en-US" sz="1600" b="1" dirty="0"/>
              <a:t> Overview and </a:t>
            </a:r>
            <a:r>
              <a:rPr lang="en-US" b="1" dirty="0"/>
              <a:t>Basic Components of the JOP Program     </a:t>
            </a:r>
            <a:endParaRPr lang="en-US" dirty="0"/>
          </a:p>
          <a:p>
            <a:pPr lvl="1"/>
            <a:r>
              <a:rPr lang="en-US" sz="2000" dirty="0"/>
              <a:t>What is a Mentor? </a:t>
            </a:r>
          </a:p>
          <a:p>
            <a:pPr lvl="1"/>
            <a:r>
              <a:rPr lang="en-US" sz="2000" dirty="0"/>
              <a:t>What  does an effective Mentor do?</a:t>
            </a:r>
          </a:p>
          <a:p>
            <a:pPr lvl="1"/>
            <a:r>
              <a:rPr lang="en-US" sz="2000" dirty="0"/>
              <a:t>Certification Chair/Designee Responsibilities.</a:t>
            </a:r>
          </a:p>
          <a:p>
            <a:pPr lvl="1"/>
            <a:r>
              <a:rPr lang="en-US" sz="2000" dirty="0"/>
              <a:t>What are Certification Chairs looking for in a mentor?</a:t>
            </a:r>
          </a:p>
          <a:p>
            <a:pPr lvl="1"/>
            <a:r>
              <a:rPr lang="en-US" sz="2000" dirty="0"/>
              <a:t>Should I become a Junior Official Mentor Checklist?</a:t>
            </a:r>
          </a:p>
          <a:p>
            <a:pPr lvl="1"/>
            <a:r>
              <a:rPr lang="en-US" sz="2000" dirty="0"/>
              <a:t>Do I Have what it Takes? – Self-exercise #1</a:t>
            </a:r>
          </a:p>
          <a:p>
            <a:pPr lvl="1"/>
            <a:r>
              <a:rPr lang="en-US" sz="2000" dirty="0"/>
              <a:t>Objective of the Junior Officials Program (JOP)</a:t>
            </a:r>
          </a:p>
          <a:p>
            <a:pPr lvl="1"/>
            <a:r>
              <a:rPr lang="en-US" sz="2000" dirty="0"/>
              <a:t>Junior Officials Program</a:t>
            </a:r>
          </a:p>
          <a:p>
            <a:pPr lvl="1"/>
            <a:r>
              <a:rPr lang="en-US" sz="2000" dirty="0"/>
              <a:t>USATF JOP Requirements. Release of Liability</a:t>
            </a:r>
          </a:p>
          <a:p>
            <a:pPr lvl="1"/>
            <a:r>
              <a:rPr lang="en-US" sz="2000" dirty="0"/>
              <a:t>USATF/National Officials Committee (NOC) Responsibilities.</a:t>
            </a:r>
          </a:p>
          <a:p>
            <a:pPr lvl="1"/>
            <a:r>
              <a:rPr lang="en-US" sz="2000" dirty="0"/>
              <a:t>USATF SafeSport Requirements.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B6BE4B6-C72A-E94B-B2E4-E068BE9B6C71}"/>
              </a:ext>
            </a:extLst>
          </p:cNvPr>
          <p:cNvSpPr>
            <a:spLocks noGrp="1"/>
          </p:cNvSpPr>
          <p:nvPr>
            <p:ph type="sldNum" sz="quarter" idx="12"/>
          </p:nvPr>
        </p:nvSpPr>
        <p:spPr/>
        <p:txBody>
          <a:bodyPr/>
          <a:lstStyle/>
          <a:p>
            <a:fld id="{1267485E-2600-B14D-9C9B-573DBF3B3522}" type="slidenum">
              <a:rPr lang="en-US" smtClean="0"/>
              <a:t>5</a:t>
            </a:fld>
            <a:endParaRPr lang="en-US"/>
          </a:p>
        </p:txBody>
      </p:sp>
    </p:spTree>
    <p:extLst>
      <p:ext uri="{BB962C8B-B14F-4D97-AF65-F5344CB8AC3E}">
        <p14:creationId xmlns:p14="http://schemas.microsoft.com/office/powerpoint/2010/main" val="3244971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8C4F-F5ED-D349-B86F-1639C4F46B59}"/>
              </a:ext>
            </a:extLst>
          </p:cNvPr>
          <p:cNvSpPr>
            <a:spLocks noGrp="1"/>
          </p:cNvSpPr>
          <p:nvPr>
            <p:ph type="title"/>
          </p:nvPr>
        </p:nvSpPr>
        <p:spPr/>
        <p:txBody>
          <a:bodyPr/>
          <a:lstStyle/>
          <a:p>
            <a:r>
              <a:rPr lang="en-US" b="1" dirty="0"/>
              <a:t>More Good Questions?</a:t>
            </a:r>
          </a:p>
        </p:txBody>
      </p:sp>
      <p:sp>
        <p:nvSpPr>
          <p:cNvPr id="3" name="Content Placeholder 2">
            <a:extLst>
              <a:ext uri="{FF2B5EF4-FFF2-40B4-BE49-F238E27FC236}">
                <a16:creationId xmlns:a16="http://schemas.microsoft.com/office/drawing/2014/main" id="{7883DE9B-6C90-E149-8A6C-4505790E6DF2}"/>
              </a:ext>
            </a:extLst>
          </p:cNvPr>
          <p:cNvSpPr>
            <a:spLocks noGrp="1"/>
          </p:cNvSpPr>
          <p:nvPr>
            <p:ph idx="1"/>
          </p:nvPr>
        </p:nvSpPr>
        <p:spPr/>
        <p:txBody>
          <a:bodyPr anchor="t"/>
          <a:lstStyle/>
          <a:p>
            <a:endParaRPr lang="en-US" sz="2400" dirty="0"/>
          </a:p>
          <a:p>
            <a:r>
              <a:rPr lang="en-US" sz="2800" dirty="0"/>
              <a:t>Ask yourself…</a:t>
            </a:r>
            <a:r>
              <a:rPr lang="en-US" sz="2800" b="1" dirty="0"/>
              <a:t>Is this an age of someone I can share my skills with so that they are successful?</a:t>
            </a:r>
          </a:p>
          <a:p>
            <a:pPr marL="0" indent="0">
              <a:buNone/>
            </a:pPr>
            <a:endParaRPr lang="en-US" sz="2800" dirty="0"/>
          </a:p>
          <a:p>
            <a:r>
              <a:rPr lang="en-US" sz="2800" b="1" dirty="0"/>
              <a:t>“Am I well versed in being able to communicate with this age participant in the social realm in which the “live”?</a:t>
            </a:r>
          </a:p>
          <a:p>
            <a:endParaRPr lang="en-US" dirty="0"/>
          </a:p>
        </p:txBody>
      </p:sp>
      <p:sp>
        <p:nvSpPr>
          <p:cNvPr id="4" name="Slide Number Placeholder 3">
            <a:extLst>
              <a:ext uri="{FF2B5EF4-FFF2-40B4-BE49-F238E27FC236}">
                <a16:creationId xmlns:a16="http://schemas.microsoft.com/office/drawing/2014/main" id="{1E9D4E67-BE59-6048-B1F9-6D3230959873}"/>
              </a:ext>
            </a:extLst>
          </p:cNvPr>
          <p:cNvSpPr>
            <a:spLocks noGrp="1"/>
          </p:cNvSpPr>
          <p:nvPr>
            <p:ph type="sldNum" sz="quarter" idx="12"/>
          </p:nvPr>
        </p:nvSpPr>
        <p:spPr/>
        <p:txBody>
          <a:bodyPr/>
          <a:lstStyle/>
          <a:p>
            <a:fld id="{1267485E-2600-B14D-9C9B-573DBF3B3522}" type="slidenum">
              <a:rPr lang="en-US" smtClean="0"/>
              <a:t>50</a:t>
            </a:fld>
            <a:endParaRPr lang="en-US"/>
          </a:p>
        </p:txBody>
      </p:sp>
    </p:spTree>
    <p:extLst>
      <p:ext uri="{BB962C8B-B14F-4D97-AF65-F5344CB8AC3E}">
        <p14:creationId xmlns:p14="http://schemas.microsoft.com/office/powerpoint/2010/main" val="3938786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F739-3823-554A-B645-E8C0DF44ACAD}"/>
              </a:ext>
            </a:extLst>
          </p:cNvPr>
          <p:cNvSpPr>
            <a:spLocks noGrp="1"/>
          </p:cNvSpPr>
          <p:nvPr>
            <p:ph type="title"/>
          </p:nvPr>
        </p:nvSpPr>
        <p:spPr/>
        <p:txBody>
          <a:bodyPr/>
          <a:lstStyle/>
          <a:p>
            <a:r>
              <a:rPr lang="en-US" b="1" dirty="0"/>
              <a:t>Curriculum Purpose</a:t>
            </a:r>
            <a:br>
              <a:rPr lang="en-US" b="1" dirty="0"/>
            </a:br>
            <a:r>
              <a:rPr lang="en-US" b="1" dirty="0"/>
              <a:t>1</a:t>
            </a:r>
          </a:p>
        </p:txBody>
      </p:sp>
      <p:sp>
        <p:nvSpPr>
          <p:cNvPr id="3" name="Content Placeholder 2">
            <a:extLst>
              <a:ext uri="{FF2B5EF4-FFF2-40B4-BE49-F238E27FC236}">
                <a16:creationId xmlns:a16="http://schemas.microsoft.com/office/drawing/2014/main" id="{470705AD-E97F-464A-9C84-242D28FB803C}"/>
              </a:ext>
            </a:extLst>
          </p:cNvPr>
          <p:cNvSpPr>
            <a:spLocks noGrp="1"/>
          </p:cNvSpPr>
          <p:nvPr>
            <p:ph idx="1"/>
          </p:nvPr>
        </p:nvSpPr>
        <p:spPr>
          <a:xfrm>
            <a:off x="4754881" y="640080"/>
            <a:ext cx="7001690" cy="6217920"/>
          </a:xfrm>
        </p:spPr>
        <p:txBody>
          <a:bodyPr anchor="t">
            <a:normAutofit lnSpcReduction="10000"/>
          </a:bodyPr>
          <a:lstStyle/>
          <a:p>
            <a:r>
              <a:rPr lang="en-US" dirty="0"/>
              <a:t>The fundamental </a:t>
            </a:r>
            <a:r>
              <a:rPr lang="en-US" b="1" dirty="0"/>
              <a:t>purpose of curriculum</a:t>
            </a:r>
            <a:r>
              <a:rPr lang="en-US" dirty="0"/>
              <a:t> is to ensure that the Junior Official participants receive integrated, coherent learning experiences that contribute towards their personal, academic and professional learning and development.</a:t>
            </a:r>
          </a:p>
          <a:p>
            <a:r>
              <a:rPr lang="en-US" dirty="0"/>
              <a:t>Why did the Committee pick the items they picked for inclusion in the Curriculum?</a:t>
            </a:r>
          </a:p>
          <a:p>
            <a:r>
              <a:rPr lang="en-US" dirty="0"/>
              <a:t>The Committee chose to include:</a:t>
            </a:r>
          </a:p>
          <a:p>
            <a:pPr lvl="1"/>
            <a:r>
              <a:rPr lang="en-US" dirty="0"/>
              <a:t>the 2020 Competition Rulebook.</a:t>
            </a:r>
          </a:p>
          <a:p>
            <a:pPr lvl="1"/>
            <a:r>
              <a:rPr lang="en-US" dirty="0"/>
              <a:t>the skills and techniques of the Best Practices of Officials.</a:t>
            </a:r>
          </a:p>
          <a:p>
            <a:pPr lvl="1"/>
            <a:r>
              <a:rPr lang="en-US" dirty="0"/>
              <a:t>published checklists for participants and mentors for evaluation.</a:t>
            </a:r>
          </a:p>
          <a:p>
            <a:pPr lvl="1"/>
            <a:r>
              <a:rPr lang="en-US" dirty="0"/>
              <a:t>Incorporate the NOC Code of Ethics and Standards of Performance.</a:t>
            </a:r>
          </a:p>
          <a:p>
            <a:pPr lvl="1"/>
            <a:r>
              <a:rPr lang="en-US" dirty="0"/>
              <a:t>Solid and viable adolescent educational strategies for learning.</a:t>
            </a:r>
          </a:p>
          <a:p>
            <a:pPr lvl="1"/>
            <a:r>
              <a:rPr lang="en-US" dirty="0"/>
              <a:t>Field of Play Evaluations at the conclusion of each study guide based on the current Officials Evaluations at select meets.</a:t>
            </a:r>
          </a:p>
          <a:p>
            <a:pPr lvl="1"/>
            <a:r>
              <a:rPr lang="en-US" dirty="0"/>
              <a:t>a training session for Mentors and Certification Chairs to enhance and ensure a cohesive nationwide program would be implemented.</a:t>
            </a:r>
          </a:p>
          <a:p>
            <a:endParaRPr lang="en-US" dirty="0"/>
          </a:p>
        </p:txBody>
      </p:sp>
      <p:sp>
        <p:nvSpPr>
          <p:cNvPr id="4" name="Slide Number Placeholder 3">
            <a:extLst>
              <a:ext uri="{FF2B5EF4-FFF2-40B4-BE49-F238E27FC236}">
                <a16:creationId xmlns:a16="http://schemas.microsoft.com/office/drawing/2014/main" id="{04DA9B06-1A3B-854D-929B-E6349A4F7A19}"/>
              </a:ext>
            </a:extLst>
          </p:cNvPr>
          <p:cNvSpPr>
            <a:spLocks noGrp="1"/>
          </p:cNvSpPr>
          <p:nvPr>
            <p:ph type="sldNum" sz="quarter" idx="12"/>
          </p:nvPr>
        </p:nvSpPr>
        <p:spPr/>
        <p:txBody>
          <a:bodyPr/>
          <a:lstStyle/>
          <a:p>
            <a:fld id="{1267485E-2600-B14D-9C9B-573DBF3B3522}" type="slidenum">
              <a:rPr lang="en-US" smtClean="0"/>
              <a:t>51</a:t>
            </a:fld>
            <a:endParaRPr lang="en-US"/>
          </a:p>
        </p:txBody>
      </p:sp>
    </p:spTree>
    <p:extLst>
      <p:ext uri="{BB962C8B-B14F-4D97-AF65-F5344CB8AC3E}">
        <p14:creationId xmlns:p14="http://schemas.microsoft.com/office/powerpoint/2010/main" val="2268527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208E-0A8A-704C-8B24-285DE276B5A3}"/>
              </a:ext>
            </a:extLst>
          </p:cNvPr>
          <p:cNvSpPr>
            <a:spLocks noGrp="1"/>
          </p:cNvSpPr>
          <p:nvPr>
            <p:ph type="title"/>
          </p:nvPr>
        </p:nvSpPr>
        <p:spPr/>
        <p:txBody>
          <a:bodyPr/>
          <a:lstStyle/>
          <a:p>
            <a:r>
              <a:rPr lang="en-US" b="1" dirty="0"/>
              <a:t>Curriculum</a:t>
            </a:r>
            <a:br>
              <a:rPr lang="en-US" b="1" dirty="0"/>
            </a:br>
            <a:r>
              <a:rPr lang="en-US" b="1" dirty="0"/>
              <a:t>Purpose</a:t>
            </a:r>
            <a:br>
              <a:rPr lang="en-US" b="1" dirty="0"/>
            </a:br>
            <a:r>
              <a:rPr lang="en-US" b="1" dirty="0"/>
              <a:t>2</a:t>
            </a:r>
          </a:p>
        </p:txBody>
      </p:sp>
      <p:sp>
        <p:nvSpPr>
          <p:cNvPr id="3" name="Content Placeholder 2">
            <a:extLst>
              <a:ext uri="{FF2B5EF4-FFF2-40B4-BE49-F238E27FC236}">
                <a16:creationId xmlns:a16="http://schemas.microsoft.com/office/drawing/2014/main" id="{1C9086C6-821C-234C-AB6E-98B0AF758C93}"/>
              </a:ext>
            </a:extLst>
          </p:cNvPr>
          <p:cNvSpPr>
            <a:spLocks noGrp="1"/>
          </p:cNvSpPr>
          <p:nvPr>
            <p:ph idx="1"/>
          </p:nvPr>
        </p:nvSpPr>
        <p:spPr>
          <a:xfrm>
            <a:off x="5102407" y="1182009"/>
            <a:ext cx="6281873" cy="5248622"/>
          </a:xfrm>
        </p:spPr>
        <p:txBody>
          <a:bodyPr anchor="t"/>
          <a:lstStyle/>
          <a:p>
            <a:r>
              <a:rPr lang="en-US" sz="2400" dirty="0"/>
              <a:t>In essence, the Committee has developed this curriculum mapping document to</a:t>
            </a:r>
            <a:r>
              <a:rPr lang="en-US" sz="2400" b="1" dirty="0"/>
              <a:t> </a:t>
            </a:r>
            <a:r>
              <a:rPr lang="en-US" sz="2400" dirty="0"/>
              <a:t>document the relationship between every component of the curriculum. </a:t>
            </a:r>
          </a:p>
          <a:p>
            <a:r>
              <a:rPr lang="en-US" sz="2400" dirty="0"/>
              <a:t>Used as an analysis tool, communication development, and as a planning tool for mentors and certification chairs, will help ensure that the  curriculum mapping of Learning and Performance Objectives are provided to each participant in a consistent and positive manner.</a:t>
            </a:r>
          </a:p>
          <a:p>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AD1FA120-F86B-CE44-BBFA-C6AB5F93B955}"/>
              </a:ext>
            </a:extLst>
          </p:cNvPr>
          <p:cNvSpPr>
            <a:spLocks noGrp="1"/>
          </p:cNvSpPr>
          <p:nvPr>
            <p:ph type="sldNum" sz="quarter" idx="12"/>
          </p:nvPr>
        </p:nvSpPr>
        <p:spPr/>
        <p:txBody>
          <a:bodyPr/>
          <a:lstStyle/>
          <a:p>
            <a:fld id="{1267485E-2600-B14D-9C9B-573DBF3B3522}" type="slidenum">
              <a:rPr lang="en-US" smtClean="0"/>
              <a:t>52</a:t>
            </a:fld>
            <a:endParaRPr lang="en-US"/>
          </a:p>
        </p:txBody>
      </p:sp>
    </p:spTree>
    <p:extLst>
      <p:ext uri="{BB962C8B-B14F-4D97-AF65-F5344CB8AC3E}">
        <p14:creationId xmlns:p14="http://schemas.microsoft.com/office/powerpoint/2010/main" val="157776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0FBB-6079-DD46-9591-E47A47076DFC}"/>
              </a:ext>
            </a:extLst>
          </p:cNvPr>
          <p:cNvSpPr>
            <a:spLocks noGrp="1"/>
          </p:cNvSpPr>
          <p:nvPr>
            <p:ph type="title"/>
          </p:nvPr>
        </p:nvSpPr>
        <p:spPr/>
        <p:txBody>
          <a:bodyPr/>
          <a:lstStyle/>
          <a:p>
            <a:r>
              <a:rPr lang="en-US" b="1" dirty="0"/>
              <a:t>Curriculum</a:t>
            </a:r>
            <a:br>
              <a:rPr lang="en-US" b="1" dirty="0"/>
            </a:br>
            <a:r>
              <a:rPr lang="en-US" b="1" dirty="0"/>
              <a:t>Purpose </a:t>
            </a:r>
            <a:br>
              <a:rPr lang="en-US" b="1" dirty="0"/>
            </a:br>
            <a:r>
              <a:rPr lang="en-US" b="1" dirty="0"/>
              <a:t>3</a:t>
            </a:r>
          </a:p>
        </p:txBody>
      </p:sp>
      <p:sp>
        <p:nvSpPr>
          <p:cNvPr id="3" name="Content Placeholder 2">
            <a:extLst>
              <a:ext uri="{FF2B5EF4-FFF2-40B4-BE49-F238E27FC236}">
                <a16:creationId xmlns:a16="http://schemas.microsoft.com/office/drawing/2014/main" id="{762B9F58-5528-834B-A1FF-2652DAE76726}"/>
              </a:ext>
            </a:extLst>
          </p:cNvPr>
          <p:cNvSpPr>
            <a:spLocks noGrp="1"/>
          </p:cNvSpPr>
          <p:nvPr>
            <p:ph idx="1"/>
          </p:nvPr>
        </p:nvSpPr>
        <p:spPr/>
        <p:txBody>
          <a:bodyPr anchor="t"/>
          <a:lstStyle/>
          <a:p>
            <a:pPr lvl="0"/>
            <a:r>
              <a:rPr lang="en-US" sz="2000" dirty="0"/>
              <a:t>allows mentors to review the curriculum to check for unnecessary redundancies, inconsistencies, misalignments, weaknesses, and gaps;</a:t>
            </a:r>
          </a:p>
          <a:p>
            <a:pPr lvl="0"/>
            <a:r>
              <a:rPr lang="en-US" sz="2000" dirty="0"/>
              <a:t>documents the relationships between the required components of the curriculum and the intended student learning/performance outcomes;</a:t>
            </a:r>
          </a:p>
          <a:p>
            <a:pPr lvl="0"/>
            <a:r>
              <a:rPr lang="en-US" sz="2000" dirty="0"/>
              <a:t>helps identify opportunities for integration among the track and field disciplines;</a:t>
            </a:r>
          </a:p>
          <a:p>
            <a:pPr lvl="0"/>
            <a:r>
              <a:rPr lang="en-US" sz="2000" dirty="0"/>
              <a:t>provides a review of assessment methods; and</a:t>
            </a:r>
          </a:p>
          <a:p>
            <a:pPr lvl="0"/>
            <a:r>
              <a:rPr lang="en-US" sz="2000" dirty="0"/>
              <a:t>identifies what the program participants have learned, allowing mentors to focus on building on previous knowledge.</a:t>
            </a:r>
          </a:p>
          <a:p>
            <a:pPr marL="0" indent="0">
              <a:buNone/>
            </a:pPr>
            <a:endParaRPr lang="en-US" dirty="0"/>
          </a:p>
        </p:txBody>
      </p:sp>
      <p:sp>
        <p:nvSpPr>
          <p:cNvPr id="4" name="Slide Number Placeholder 3">
            <a:extLst>
              <a:ext uri="{FF2B5EF4-FFF2-40B4-BE49-F238E27FC236}">
                <a16:creationId xmlns:a16="http://schemas.microsoft.com/office/drawing/2014/main" id="{C892A9A1-23BE-2640-9FF4-AAD03A8BC9E6}"/>
              </a:ext>
            </a:extLst>
          </p:cNvPr>
          <p:cNvSpPr>
            <a:spLocks noGrp="1"/>
          </p:cNvSpPr>
          <p:nvPr>
            <p:ph type="sldNum" sz="quarter" idx="12"/>
          </p:nvPr>
        </p:nvSpPr>
        <p:spPr/>
        <p:txBody>
          <a:bodyPr/>
          <a:lstStyle/>
          <a:p>
            <a:fld id="{1267485E-2600-B14D-9C9B-573DBF3B3522}" type="slidenum">
              <a:rPr lang="en-US" smtClean="0"/>
              <a:t>53</a:t>
            </a:fld>
            <a:endParaRPr lang="en-US"/>
          </a:p>
        </p:txBody>
      </p:sp>
    </p:spTree>
    <p:extLst>
      <p:ext uri="{BB962C8B-B14F-4D97-AF65-F5344CB8AC3E}">
        <p14:creationId xmlns:p14="http://schemas.microsoft.com/office/powerpoint/2010/main" val="2065344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B2E5-2554-824A-8D23-288A61214DBE}"/>
              </a:ext>
            </a:extLst>
          </p:cNvPr>
          <p:cNvSpPr>
            <a:spLocks noGrp="1"/>
          </p:cNvSpPr>
          <p:nvPr>
            <p:ph type="title"/>
          </p:nvPr>
        </p:nvSpPr>
        <p:spPr/>
        <p:txBody>
          <a:bodyPr/>
          <a:lstStyle/>
          <a:p>
            <a:r>
              <a:rPr lang="en-US" b="1" dirty="0"/>
              <a:t>JOP Common Page</a:t>
            </a:r>
          </a:p>
        </p:txBody>
      </p:sp>
      <p:sp>
        <p:nvSpPr>
          <p:cNvPr id="4" name="Slide Number Placeholder 3">
            <a:extLst>
              <a:ext uri="{FF2B5EF4-FFF2-40B4-BE49-F238E27FC236}">
                <a16:creationId xmlns:a16="http://schemas.microsoft.com/office/drawing/2014/main" id="{91B69C84-7C59-AC43-A776-3EDECF5DCC6C}"/>
              </a:ext>
            </a:extLst>
          </p:cNvPr>
          <p:cNvSpPr>
            <a:spLocks noGrp="1"/>
          </p:cNvSpPr>
          <p:nvPr>
            <p:ph type="sldNum" sz="quarter" idx="12"/>
          </p:nvPr>
        </p:nvSpPr>
        <p:spPr/>
        <p:txBody>
          <a:bodyPr/>
          <a:lstStyle/>
          <a:p>
            <a:fld id="{1267485E-2600-B14D-9C9B-573DBF3B3522}" type="slidenum">
              <a:rPr lang="en-US" smtClean="0"/>
              <a:t>54</a:t>
            </a:fld>
            <a:endParaRPr lang="en-US"/>
          </a:p>
        </p:txBody>
      </p:sp>
      <p:pic>
        <p:nvPicPr>
          <p:cNvPr id="7" name="Picture 6">
            <a:extLst>
              <a:ext uri="{FF2B5EF4-FFF2-40B4-BE49-F238E27FC236}">
                <a16:creationId xmlns:a16="http://schemas.microsoft.com/office/drawing/2014/main" id="{63A19EAC-E971-0D48-ACE5-5356142376F8}"/>
              </a:ext>
            </a:extLst>
          </p:cNvPr>
          <p:cNvPicPr>
            <a:picLocks noChangeAspect="1"/>
          </p:cNvPicPr>
          <p:nvPr/>
        </p:nvPicPr>
        <p:blipFill rotWithShape="1">
          <a:blip r:embed="rId2"/>
          <a:srcRect l="37187" t="32778" r="35314" b="6852"/>
          <a:stretch/>
        </p:blipFill>
        <p:spPr>
          <a:xfrm>
            <a:off x="5194300" y="0"/>
            <a:ext cx="5807718" cy="6858000"/>
          </a:xfrm>
          <a:prstGeom prst="rect">
            <a:avLst/>
          </a:prstGeom>
        </p:spPr>
      </p:pic>
    </p:spTree>
    <p:extLst>
      <p:ext uri="{BB962C8B-B14F-4D97-AF65-F5344CB8AC3E}">
        <p14:creationId xmlns:p14="http://schemas.microsoft.com/office/powerpoint/2010/main" val="2406101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0909-A66C-F04E-A8AF-F43A4CF21324}"/>
              </a:ext>
            </a:extLst>
          </p:cNvPr>
          <p:cNvSpPr>
            <a:spLocks noGrp="1"/>
          </p:cNvSpPr>
          <p:nvPr>
            <p:ph type="title"/>
          </p:nvPr>
        </p:nvSpPr>
        <p:spPr/>
        <p:txBody>
          <a:bodyPr/>
          <a:lstStyle/>
          <a:p>
            <a:r>
              <a:rPr lang="en-US" b="1" dirty="0"/>
              <a:t>JOP</a:t>
            </a:r>
            <a:br>
              <a:rPr lang="en-US" b="1" dirty="0"/>
            </a:br>
            <a:r>
              <a:rPr lang="en-US" b="1" dirty="0"/>
              <a:t>Study Guides</a:t>
            </a:r>
            <a:br>
              <a:rPr lang="en-US" b="1" dirty="0"/>
            </a:br>
            <a:r>
              <a:rPr lang="en-US" b="1" dirty="0"/>
              <a:t>1</a:t>
            </a:r>
          </a:p>
        </p:txBody>
      </p:sp>
      <p:sp>
        <p:nvSpPr>
          <p:cNvPr id="3" name="Content Placeholder 2">
            <a:extLst>
              <a:ext uri="{FF2B5EF4-FFF2-40B4-BE49-F238E27FC236}">
                <a16:creationId xmlns:a16="http://schemas.microsoft.com/office/drawing/2014/main" id="{C63ABBE4-02A2-3245-BD92-3D190EC61E55}"/>
              </a:ext>
            </a:extLst>
          </p:cNvPr>
          <p:cNvSpPr>
            <a:spLocks noGrp="1"/>
          </p:cNvSpPr>
          <p:nvPr>
            <p:ph idx="1"/>
          </p:nvPr>
        </p:nvSpPr>
        <p:spPr>
          <a:xfrm>
            <a:off x="5118447" y="803186"/>
            <a:ext cx="6281873" cy="5623372"/>
          </a:xfrm>
        </p:spPr>
        <p:txBody>
          <a:bodyPr anchor="t">
            <a:normAutofit/>
          </a:bodyPr>
          <a:lstStyle/>
          <a:p>
            <a:r>
              <a:rPr lang="en-US" sz="2000" dirty="0"/>
              <a:t>Individual Study Guides  will be distributed by mentor/available online as the participant progress through the Program, or in multiple sets, depending on the Mentors decision. </a:t>
            </a:r>
          </a:p>
          <a:p>
            <a:r>
              <a:rPr lang="en-US" sz="2000" dirty="0"/>
              <a:t>Participants should be encouraged to provide a binder/ electronic file to accumulate the what they feel are those important strategies from curriculum over the course of their time-limit commitment.</a:t>
            </a:r>
          </a:p>
          <a:p>
            <a:r>
              <a:rPr lang="en-US" sz="2000" dirty="0"/>
              <a:t>The idea of the binder/ or electronic file is to build a “Back Pack” of viable strategies they they can take with them, once they have successfully exited the JOP program, for future use as they enter their officiating career.</a:t>
            </a:r>
          </a:p>
          <a:p>
            <a:pPr marL="0" indent="0">
              <a:buNone/>
            </a:pPr>
            <a:endParaRPr lang="en-US" dirty="0"/>
          </a:p>
        </p:txBody>
      </p:sp>
      <p:sp>
        <p:nvSpPr>
          <p:cNvPr id="4" name="Slide Number Placeholder 3">
            <a:extLst>
              <a:ext uri="{FF2B5EF4-FFF2-40B4-BE49-F238E27FC236}">
                <a16:creationId xmlns:a16="http://schemas.microsoft.com/office/drawing/2014/main" id="{E07B3A5A-F79A-3040-B06A-01DE42907040}"/>
              </a:ext>
            </a:extLst>
          </p:cNvPr>
          <p:cNvSpPr>
            <a:spLocks noGrp="1"/>
          </p:cNvSpPr>
          <p:nvPr>
            <p:ph type="sldNum" sz="quarter" idx="12"/>
          </p:nvPr>
        </p:nvSpPr>
        <p:spPr/>
        <p:txBody>
          <a:bodyPr/>
          <a:lstStyle/>
          <a:p>
            <a:fld id="{1267485E-2600-B14D-9C9B-573DBF3B3522}" type="slidenum">
              <a:rPr lang="en-US" smtClean="0"/>
              <a:t>55</a:t>
            </a:fld>
            <a:endParaRPr lang="en-US"/>
          </a:p>
        </p:txBody>
      </p:sp>
    </p:spTree>
    <p:extLst>
      <p:ext uri="{BB962C8B-B14F-4D97-AF65-F5344CB8AC3E}">
        <p14:creationId xmlns:p14="http://schemas.microsoft.com/office/powerpoint/2010/main" val="2745750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1B74-5FFD-D840-ABEA-53FE40F2360C}"/>
              </a:ext>
            </a:extLst>
          </p:cNvPr>
          <p:cNvSpPr>
            <a:spLocks noGrp="1"/>
          </p:cNvSpPr>
          <p:nvPr>
            <p:ph type="title"/>
          </p:nvPr>
        </p:nvSpPr>
        <p:spPr/>
        <p:txBody>
          <a:bodyPr>
            <a:normAutofit fontScale="90000"/>
          </a:bodyPr>
          <a:lstStyle/>
          <a:p>
            <a:r>
              <a:rPr lang="en-US" b="1" dirty="0"/>
              <a:t>JOP Study Guides</a:t>
            </a:r>
            <a:br>
              <a:rPr lang="en-US" b="1" dirty="0"/>
            </a:br>
            <a:r>
              <a:rPr lang="en-US" b="1" dirty="0"/>
              <a:t>Common Opening Page</a:t>
            </a:r>
            <a:br>
              <a:rPr lang="en-US" b="1" dirty="0"/>
            </a:br>
            <a:r>
              <a:rPr lang="en-US" b="1" dirty="0"/>
              <a:t>1</a:t>
            </a:r>
          </a:p>
        </p:txBody>
      </p:sp>
      <p:sp>
        <p:nvSpPr>
          <p:cNvPr id="3" name="Content Placeholder 2">
            <a:extLst>
              <a:ext uri="{FF2B5EF4-FFF2-40B4-BE49-F238E27FC236}">
                <a16:creationId xmlns:a16="http://schemas.microsoft.com/office/drawing/2014/main" id="{5C4BB638-7D04-CE4E-8EA2-FC2ED8517A89}"/>
              </a:ext>
            </a:extLst>
          </p:cNvPr>
          <p:cNvSpPr>
            <a:spLocks noGrp="1"/>
          </p:cNvSpPr>
          <p:nvPr>
            <p:ph idx="1"/>
          </p:nvPr>
        </p:nvSpPr>
        <p:spPr>
          <a:xfrm>
            <a:off x="5118447" y="803186"/>
            <a:ext cx="6549812" cy="5734774"/>
          </a:xfrm>
        </p:spPr>
        <p:txBody>
          <a:bodyPr anchor="t">
            <a:normAutofit/>
          </a:bodyPr>
          <a:lstStyle/>
          <a:p>
            <a:r>
              <a:rPr lang="en-US" sz="2000" dirty="0"/>
              <a:t>The next few slides present the common opening page to all study guides. (Above) </a:t>
            </a:r>
          </a:p>
          <a:p>
            <a:r>
              <a:rPr lang="en-US" sz="2000" dirty="0"/>
              <a:t>The purpose of the Study Guides in this program are to help you acquire the knowledge needed to be able to understand and create a brief statement of the information that you will need for course completion and future knowledge. </a:t>
            </a:r>
          </a:p>
          <a:p>
            <a:r>
              <a:rPr lang="en-US" sz="2000" dirty="0"/>
              <a:t>You might think of this Study Guide as a mini-outline to the different official positions that are contained in Track and Field competitions. </a:t>
            </a:r>
          </a:p>
          <a:p>
            <a:r>
              <a:rPr lang="en-US" sz="2000" dirty="0"/>
              <a:t>Consider this Study Guide as a condensed version of all of the important information that you will need to complete the Junior Officials Program successfully.</a:t>
            </a:r>
          </a:p>
          <a:p>
            <a:endParaRPr lang="en-US" dirty="0"/>
          </a:p>
        </p:txBody>
      </p:sp>
      <p:sp>
        <p:nvSpPr>
          <p:cNvPr id="4" name="Slide Number Placeholder 3">
            <a:extLst>
              <a:ext uri="{FF2B5EF4-FFF2-40B4-BE49-F238E27FC236}">
                <a16:creationId xmlns:a16="http://schemas.microsoft.com/office/drawing/2014/main" id="{A0A6892F-870D-644D-8834-996A4D430215}"/>
              </a:ext>
            </a:extLst>
          </p:cNvPr>
          <p:cNvSpPr>
            <a:spLocks noGrp="1"/>
          </p:cNvSpPr>
          <p:nvPr>
            <p:ph type="sldNum" sz="quarter" idx="12"/>
          </p:nvPr>
        </p:nvSpPr>
        <p:spPr/>
        <p:txBody>
          <a:bodyPr/>
          <a:lstStyle/>
          <a:p>
            <a:fld id="{1267485E-2600-B14D-9C9B-573DBF3B3522}" type="slidenum">
              <a:rPr lang="en-US" smtClean="0"/>
              <a:t>56</a:t>
            </a:fld>
            <a:endParaRPr lang="en-US"/>
          </a:p>
        </p:txBody>
      </p:sp>
    </p:spTree>
    <p:extLst>
      <p:ext uri="{BB962C8B-B14F-4D97-AF65-F5344CB8AC3E}">
        <p14:creationId xmlns:p14="http://schemas.microsoft.com/office/powerpoint/2010/main" val="748386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9722-6FD3-F645-9EDB-4F7187F4AEC6}"/>
              </a:ext>
            </a:extLst>
          </p:cNvPr>
          <p:cNvSpPr>
            <a:spLocks noGrp="1"/>
          </p:cNvSpPr>
          <p:nvPr>
            <p:ph type="title"/>
          </p:nvPr>
        </p:nvSpPr>
        <p:spPr/>
        <p:txBody>
          <a:bodyPr>
            <a:normAutofit fontScale="90000"/>
          </a:bodyPr>
          <a:lstStyle/>
          <a:p>
            <a:r>
              <a:rPr lang="en-US" b="1" dirty="0"/>
              <a:t>JOP Study Guides</a:t>
            </a:r>
            <a:br>
              <a:rPr lang="en-US" b="1" dirty="0"/>
            </a:br>
            <a:r>
              <a:rPr lang="en-US" b="1" dirty="0"/>
              <a:t>Common Opening Page</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2EA4D245-F30F-C84D-8A2F-AE8B0A50DCAC}"/>
              </a:ext>
            </a:extLst>
          </p:cNvPr>
          <p:cNvSpPr>
            <a:spLocks noGrp="1"/>
          </p:cNvSpPr>
          <p:nvPr>
            <p:ph idx="1"/>
          </p:nvPr>
        </p:nvSpPr>
        <p:spPr/>
        <p:txBody>
          <a:bodyPr anchor="t"/>
          <a:lstStyle/>
          <a:p>
            <a:r>
              <a:rPr lang="en-US" dirty="0"/>
              <a:t>Each Officials duties, skills and behaviors are contained in the 17 Different Study Guides offered in this program.  These Study Guides are a combination of:</a:t>
            </a:r>
          </a:p>
          <a:p>
            <a:pPr lvl="0"/>
            <a:r>
              <a:rPr lang="en-US" dirty="0"/>
              <a:t>Adopted 2020 USATF Rules of Competitions. </a:t>
            </a:r>
          </a:p>
          <a:p>
            <a:pPr lvl="0"/>
            <a:r>
              <a:rPr lang="en-US" dirty="0"/>
              <a:t>Best Practices (those skills that describe “what works best” in a particular situation or environment). These Study Guides are data supported successes and researched supported over time, as offered by Track &amp; Field officials in the quest for accountability for reliable methods.</a:t>
            </a:r>
          </a:p>
          <a:p>
            <a:pPr lvl="0"/>
            <a:r>
              <a:rPr lang="en-US" dirty="0"/>
              <a:t>USATF Code of Ethics</a:t>
            </a:r>
          </a:p>
          <a:p>
            <a:pPr lvl="0"/>
            <a:r>
              <a:rPr lang="en-US" dirty="0"/>
              <a:t>USATF Professional Conduct Guidelines</a:t>
            </a:r>
          </a:p>
          <a:p>
            <a:endParaRPr lang="en-US" dirty="0"/>
          </a:p>
        </p:txBody>
      </p:sp>
      <p:sp>
        <p:nvSpPr>
          <p:cNvPr id="4" name="Slide Number Placeholder 3">
            <a:extLst>
              <a:ext uri="{FF2B5EF4-FFF2-40B4-BE49-F238E27FC236}">
                <a16:creationId xmlns:a16="http://schemas.microsoft.com/office/drawing/2014/main" id="{31603515-BD4A-164D-9C39-269034214A24}"/>
              </a:ext>
            </a:extLst>
          </p:cNvPr>
          <p:cNvSpPr>
            <a:spLocks noGrp="1"/>
          </p:cNvSpPr>
          <p:nvPr>
            <p:ph type="sldNum" sz="quarter" idx="12"/>
          </p:nvPr>
        </p:nvSpPr>
        <p:spPr/>
        <p:txBody>
          <a:bodyPr/>
          <a:lstStyle/>
          <a:p>
            <a:fld id="{1267485E-2600-B14D-9C9B-573DBF3B3522}" type="slidenum">
              <a:rPr lang="en-US" smtClean="0"/>
              <a:t>57</a:t>
            </a:fld>
            <a:endParaRPr lang="en-US"/>
          </a:p>
        </p:txBody>
      </p:sp>
    </p:spTree>
    <p:extLst>
      <p:ext uri="{BB962C8B-B14F-4D97-AF65-F5344CB8AC3E}">
        <p14:creationId xmlns:p14="http://schemas.microsoft.com/office/powerpoint/2010/main" val="2781529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83F3-3957-514D-B2B8-F1F6A5A6E670}"/>
              </a:ext>
            </a:extLst>
          </p:cNvPr>
          <p:cNvSpPr>
            <a:spLocks noGrp="1"/>
          </p:cNvSpPr>
          <p:nvPr>
            <p:ph type="title"/>
          </p:nvPr>
        </p:nvSpPr>
        <p:spPr/>
        <p:txBody>
          <a:bodyPr/>
          <a:lstStyle/>
          <a:p>
            <a:r>
              <a:rPr lang="en-US" b="1" dirty="0"/>
              <a:t>Study Guide Procedures</a:t>
            </a:r>
            <a:br>
              <a:rPr lang="en-US" b="1" dirty="0"/>
            </a:br>
            <a:r>
              <a:rPr lang="en-US" b="1" dirty="0"/>
              <a:t>1</a:t>
            </a:r>
          </a:p>
        </p:txBody>
      </p:sp>
      <p:sp>
        <p:nvSpPr>
          <p:cNvPr id="3" name="Content Placeholder 2">
            <a:extLst>
              <a:ext uri="{FF2B5EF4-FFF2-40B4-BE49-F238E27FC236}">
                <a16:creationId xmlns:a16="http://schemas.microsoft.com/office/drawing/2014/main" id="{9DB853EC-8212-5141-94A5-C162B0AA08C2}"/>
              </a:ext>
            </a:extLst>
          </p:cNvPr>
          <p:cNvSpPr>
            <a:spLocks noGrp="1"/>
          </p:cNvSpPr>
          <p:nvPr>
            <p:ph idx="1"/>
          </p:nvPr>
        </p:nvSpPr>
        <p:spPr>
          <a:xfrm>
            <a:off x="5118447" y="457200"/>
            <a:ext cx="6281873" cy="6080760"/>
          </a:xfrm>
        </p:spPr>
        <p:txBody>
          <a:bodyPr anchor="t">
            <a:normAutofit/>
          </a:bodyPr>
          <a:lstStyle/>
          <a:p>
            <a:r>
              <a:rPr lang="en-US" dirty="0"/>
              <a:t>Once you have the study guide in front of you, do more than just read it. Take the time to look at the material to understand what you will be asked to do. Start by reading the description to formulate a big-picture idea of what your Mentor’s assessment will look like. Then, review the list of concepts.</a:t>
            </a:r>
          </a:p>
          <a:p>
            <a:r>
              <a:rPr lang="en-US" dirty="0"/>
              <a:t>Quizzing yourself is a highly effective study technique. Make a copy of the Mentors Checklist  and carry it with you to the meets so you can review the questions and answers periodically throughout the day and across several days/meets. Identify the questions that you don't know and quiz yourself on only those questions. Say your answers aloud.</a:t>
            </a:r>
          </a:p>
          <a:p>
            <a:r>
              <a:rPr lang="en-US" dirty="0"/>
              <a:t>Ask questions of your Mentors, they are there to answer your questions and guide you to learning and performing as a USATF official.  </a:t>
            </a:r>
          </a:p>
          <a:p>
            <a:endParaRPr lang="en-US" dirty="0"/>
          </a:p>
        </p:txBody>
      </p:sp>
      <p:sp>
        <p:nvSpPr>
          <p:cNvPr id="4" name="Slide Number Placeholder 3">
            <a:extLst>
              <a:ext uri="{FF2B5EF4-FFF2-40B4-BE49-F238E27FC236}">
                <a16:creationId xmlns:a16="http://schemas.microsoft.com/office/drawing/2014/main" id="{4C72AFC6-C8BA-DD47-9073-08C3941E7AF3}"/>
              </a:ext>
            </a:extLst>
          </p:cNvPr>
          <p:cNvSpPr>
            <a:spLocks noGrp="1"/>
          </p:cNvSpPr>
          <p:nvPr>
            <p:ph type="sldNum" sz="quarter" idx="12"/>
          </p:nvPr>
        </p:nvSpPr>
        <p:spPr/>
        <p:txBody>
          <a:bodyPr/>
          <a:lstStyle/>
          <a:p>
            <a:fld id="{1267485E-2600-B14D-9C9B-573DBF3B3522}" type="slidenum">
              <a:rPr lang="en-US" smtClean="0"/>
              <a:t>58</a:t>
            </a:fld>
            <a:endParaRPr lang="en-US"/>
          </a:p>
        </p:txBody>
      </p:sp>
    </p:spTree>
    <p:extLst>
      <p:ext uri="{BB962C8B-B14F-4D97-AF65-F5344CB8AC3E}">
        <p14:creationId xmlns:p14="http://schemas.microsoft.com/office/powerpoint/2010/main" val="2930780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7"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7" name="Group 96">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8" name="Rectangle 97">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Isosceles Triangle 98">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2" name="Rectangle 101">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5"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5" name="Rectangle 124">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28"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28">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A71FEE-25CE-0C4E-93D6-E4F3B080C694}"/>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Study Guide Disciplines</a:t>
            </a:r>
          </a:p>
        </p:txBody>
      </p:sp>
      <p:sp>
        <p:nvSpPr>
          <p:cNvPr id="4" name="Slide Number Placeholder 3">
            <a:extLst>
              <a:ext uri="{FF2B5EF4-FFF2-40B4-BE49-F238E27FC236}">
                <a16:creationId xmlns:a16="http://schemas.microsoft.com/office/drawing/2014/main" id="{B6F52CE0-A9B2-C44C-A1BD-418C34DE1C4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1267485E-2600-B14D-9C9B-573DBF3B3522}" type="slidenum">
              <a:rPr lang="en-US" smtClean="0"/>
              <a:pPr>
                <a:spcAft>
                  <a:spcPts val="600"/>
                </a:spcAft>
              </a:pPr>
              <a:t>59</a:t>
            </a:fld>
            <a:endParaRPr lang="en-US"/>
          </a:p>
        </p:txBody>
      </p:sp>
      <p:graphicFrame>
        <p:nvGraphicFramePr>
          <p:cNvPr id="8" name="Table 7">
            <a:extLst>
              <a:ext uri="{FF2B5EF4-FFF2-40B4-BE49-F238E27FC236}">
                <a16:creationId xmlns:a16="http://schemas.microsoft.com/office/drawing/2014/main" id="{0400815A-9B72-6F40-A187-CFEF2D840B83}"/>
              </a:ext>
            </a:extLst>
          </p:cNvPr>
          <p:cNvGraphicFramePr>
            <a:graphicFrameLocks noGrp="1"/>
          </p:cNvGraphicFramePr>
          <p:nvPr>
            <p:extLst>
              <p:ext uri="{D42A27DB-BD31-4B8C-83A1-F6EECF244321}">
                <p14:modId xmlns:p14="http://schemas.microsoft.com/office/powerpoint/2010/main" val="1704909187"/>
              </p:ext>
            </p:extLst>
          </p:nvPr>
        </p:nvGraphicFramePr>
        <p:xfrm>
          <a:off x="699126" y="211959"/>
          <a:ext cx="10792689" cy="4013472"/>
        </p:xfrm>
        <a:graphic>
          <a:graphicData uri="http://schemas.openxmlformats.org/drawingml/2006/table">
            <a:tbl>
              <a:tblPr firstRow="1" firstCol="1" bandRow="1">
                <a:tableStyleId>{9D7B26C5-4107-4FEC-AEDC-1716B250A1EF}</a:tableStyleId>
              </a:tblPr>
              <a:tblGrid>
                <a:gridCol w="3610933">
                  <a:extLst>
                    <a:ext uri="{9D8B030D-6E8A-4147-A177-3AD203B41FA5}">
                      <a16:colId xmlns:a16="http://schemas.microsoft.com/office/drawing/2014/main" val="2169168120"/>
                    </a:ext>
                  </a:extLst>
                </a:gridCol>
                <a:gridCol w="3363589">
                  <a:extLst>
                    <a:ext uri="{9D8B030D-6E8A-4147-A177-3AD203B41FA5}">
                      <a16:colId xmlns:a16="http://schemas.microsoft.com/office/drawing/2014/main" val="2778785140"/>
                    </a:ext>
                  </a:extLst>
                </a:gridCol>
                <a:gridCol w="3818167">
                  <a:extLst>
                    <a:ext uri="{9D8B030D-6E8A-4147-A177-3AD203B41FA5}">
                      <a16:colId xmlns:a16="http://schemas.microsoft.com/office/drawing/2014/main" val="1581830638"/>
                    </a:ext>
                  </a:extLst>
                </a:gridCol>
              </a:tblGrid>
              <a:tr h="668912">
                <a:tc>
                  <a:txBody>
                    <a:bodyPr/>
                    <a:lstStyle/>
                    <a:p>
                      <a:pPr marL="0" marR="0">
                        <a:lnSpc>
                          <a:spcPct val="115000"/>
                        </a:lnSpc>
                        <a:spcBef>
                          <a:spcPts val="0"/>
                        </a:spcBef>
                        <a:spcAft>
                          <a:spcPts val="0"/>
                        </a:spcAft>
                        <a:tabLst>
                          <a:tab pos="571500" algn="l"/>
                        </a:tabLst>
                      </a:pPr>
                      <a:r>
                        <a:rPr lang="en-US" sz="1500">
                          <a:effectLst/>
                        </a:rPr>
                        <a:t>Study Guide 1 - Umpire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dirty="0">
                          <a:effectLst/>
                        </a:rPr>
                        <a:t>Study Guide 7 – Vertical Jumps High Jump</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dirty="0">
                          <a:effectLst/>
                        </a:rPr>
                        <a:t>Study Guide 13 – Marshal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2008596651"/>
                  </a:ext>
                </a:extLst>
              </a:tr>
              <a:tr h="668912">
                <a:tc>
                  <a:txBody>
                    <a:bodyPr/>
                    <a:lstStyle/>
                    <a:p>
                      <a:pPr marL="0" marR="0">
                        <a:lnSpc>
                          <a:spcPct val="115000"/>
                        </a:lnSpc>
                        <a:spcBef>
                          <a:spcPts val="0"/>
                        </a:spcBef>
                        <a:spcAft>
                          <a:spcPts val="0"/>
                        </a:spcAft>
                        <a:tabLst>
                          <a:tab pos="571500" algn="l"/>
                        </a:tabLst>
                      </a:pPr>
                      <a:r>
                        <a:rPr lang="en-US" sz="1500">
                          <a:effectLst/>
                        </a:rPr>
                        <a:t>Study Guide 2 - Starter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8 – Vertical Jumps Pole Vault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14 - Long Distance Running-LDR/CC/Road Racing</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2406844167"/>
                  </a:ext>
                </a:extLst>
              </a:tr>
              <a:tr h="668912">
                <a:tc>
                  <a:txBody>
                    <a:bodyPr/>
                    <a:lstStyle/>
                    <a:p>
                      <a:pPr marL="0" marR="0">
                        <a:lnSpc>
                          <a:spcPct val="115000"/>
                        </a:lnSpc>
                        <a:spcBef>
                          <a:spcPts val="0"/>
                        </a:spcBef>
                        <a:spcAft>
                          <a:spcPts val="0"/>
                        </a:spcAft>
                        <a:tabLst>
                          <a:tab pos="571500" algn="l"/>
                        </a:tabLst>
                      </a:pPr>
                      <a:r>
                        <a:rPr lang="en-US" sz="1500">
                          <a:effectLst/>
                        </a:rPr>
                        <a:t>Study Guide 3 - Clerking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9 – Horizontal Jumps General Rules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15 – Race Walking</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3400847780"/>
                  </a:ext>
                </a:extLst>
              </a:tr>
              <a:tr h="668912">
                <a:tc>
                  <a:txBody>
                    <a:bodyPr/>
                    <a:lstStyle/>
                    <a:p>
                      <a:pPr marL="0" marR="0">
                        <a:lnSpc>
                          <a:spcPct val="115000"/>
                        </a:lnSpc>
                        <a:spcBef>
                          <a:spcPts val="0"/>
                        </a:spcBef>
                        <a:spcAft>
                          <a:spcPts val="0"/>
                        </a:spcAft>
                        <a:tabLst>
                          <a:tab pos="571500" algn="l"/>
                        </a:tabLst>
                      </a:pPr>
                      <a:r>
                        <a:rPr lang="en-US" sz="1500">
                          <a:effectLst/>
                        </a:rPr>
                        <a:t>Study Guide 4 – Finish Line/ Lap Scorer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10 – Horizontal </a:t>
                      </a:r>
                    </a:p>
                    <a:p>
                      <a:pPr marL="0" marR="0">
                        <a:lnSpc>
                          <a:spcPct val="115000"/>
                        </a:lnSpc>
                        <a:spcBef>
                          <a:spcPts val="0"/>
                        </a:spcBef>
                        <a:spcAft>
                          <a:spcPts val="0"/>
                        </a:spcAft>
                        <a:tabLst>
                          <a:tab pos="571500" algn="l"/>
                        </a:tabLst>
                      </a:pPr>
                      <a:r>
                        <a:rPr lang="en-US" sz="1500" b="1" dirty="0">
                          <a:effectLst/>
                        </a:rPr>
                        <a:t>Jumps – Long Jump</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16 – Meet Management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86818729"/>
                  </a:ext>
                </a:extLst>
              </a:tr>
              <a:tr h="668912">
                <a:tc>
                  <a:txBody>
                    <a:bodyPr/>
                    <a:lstStyle/>
                    <a:p>
                      <a:pPr marL="0" marR="0">
                        <a:lnSpc>
                          <a:spcPct val="115000"/>
                        </a:lnSpc>
                        <a:spcBef>
                          <a:spcPts val="0"/>
                        </a:spcBef>
                        <a:spcAft>
                          <a:spcPts val="0"/>
                        </a:spcAft>
                        <a:tabLst>
                          <a:tab pos="571500" algn="l"/>
                        </a:tabLst>
                      </a:pPr>
                      <a:r>
                        <a:rPr lang="en-US" sz="1500">
                          <a:effectLst/>
                        </a:rPr>
                        <a:t>Study Guide 5 – Field Events General Rules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a:effectLst/>
                        </a:rPr>
                        <a:t>Study Guide 11- Horizontal </a:t>
                      </a:r>
                    </a:p>
                    <a:p>
                      <a:pPr marL="0" marR="0">
                        <a:lnSpc>
                          <a:spcPct val="115000"/>
                        </a:lnSpc>
                        <a:spcBef>
                          <a:spcPts val="0"/>
                        </a:spcBef>
                        <a:spcAft>
                          <a:spcPts val="0"/>
                        </a:spcAft>
                        <a:tabLst>
                          <a:tab pos="571500" algn="l"/>
                        </a:tabLst>
                      </a:pPr>
                      <a:r>
                        <a:rPr lang="en-US" sz="1500" b="1">
                          <a:effectLst/>
                        </a:rPr>
                        <a:t>Jumps – Triple Jump</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dirty="0">
                          <a:effectLst/>
                        </a:rPr>
                        <a:t>Study Guide 17 - Wind Gauge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3358504085"/>
                  </a:ext>
                </a:extLst>
              </a:tr>
              <a:tr h="668912">
                <a:tc>
                  <a:txBody>
                    <a:bodyPr/>
                    <a:lstStyle/>
                    <a:p>
                      <a:pPr marL="0" marR="0">
                        <a:lnSpc>
                          <a:spcPct val="115000"/>
                        </a:lnSpc>
                        <a:spcBef>
                          <a:spcPts val="0"/>
                        </a:spcBef>
                        <a:spcAft>
                          <a:spcPts val="0"/>
                        </a:spcAft>
                        <a:tabLst>
                          <a:tab pos="571500" algn="l"/>
                        </a:tabLst>
                      </a:pPr>
                      <a:r>
                        <a:rPr lang="en-US" sz="1500">
                          <a:effectLst/>
                        </a:rPr>
                        <a:t>Study Guide 6 – Vertical Jumps Common Rules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r>
                        <a:rPr lang="en-US" sz="1500" b="1">
                          <a:effectLst/>
                        </a:rPr>
                        <a:t>Study Guide 12 – Combined Events-General Rules</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tc>
                  <a:txBody>
                    <a:bodyPr/>
                    <a:lstStyle/>
                    <a:p>
                      <a:pPr marL="0" marR="0">
                        <a:lnSpc>
                          <a:spcPct val="115000"/>
                        </a:lnSpc>
                        <a:spcBef>
                          <a:spcPts val="0"/>
                        </a:spcBef>
                        <a:spcAft>
                          <a:spcPts val="0"/>
                        </a:spcAft>
                        <a:tabLst>
                          <a:tab pos="571500" algn="l"/>
                        </a:tabLst>
                      </a:pP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944" marR="93944" marT="0" marB="0"/>
                </a:tc>
                <a:extLst>
                  <a:ext uri="{0D108BD9-81ED-4DB2-BD59-A6C34878D82A}">
                    <a16:rowId xmlns:a16="http://schemas.microsoft.com/office/drawing/2014/main" val="3919148433"/>
                  </a:ext>
                </a:extLst>
              </a:tr>
            </a:tbl>
          </a:graphicData>
        </a:graphic>
      </p:graphicFrame>
    </p:spTree>
    <p:extLst>
      <p:ext uri="{BB962C8B-B14F-4D97-AF65-F5344CB8AC3E}">
        <p14:creationId xmlns:p14="http://schemas.microsoft.com/office/powerpoint/2010/main" val="419823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7FA1-BC18-1C45-87AA-C1E9A9744F0B}"/>
              </a:ext>
            </a:extLst>
          </p:cNvPr>
          <p:cNvSpPr>
            <a:spLocks noGrp="1"/>
          </p:cNvSpPr>
          <p:nvPr>
            <p:ph type="title"/>
          </p:nvPr>
        </p:nvSpPr>
        <p:spPr/>
        <p:txBody>
          <a:bodyPr/>
          <a:lstStyle/>
          <a:p>
            <a:r>
              <a:rPr lang="en-US" b="1" dirty="0"/>
              <a:t>Training  Session</a:t>
            </a:r>
            <a:br>
              <a:rPr lang="en-US" b="1" dirty="0"/>
            </a:br>
            <a:r>
              <a:rPr lang="en-US" b="1" dirty="0"/>
              <a:t>Part One  </a:t>
            </a:r>
            <a:r>
              <a:rPr lang="en-US" sz="3600" b="1" i="1" dirty="0"/>
              <a:t>Continued</a:t>
            </a:r>
            <a:endParaRPr lang="en-US" sz="3600" i="1" dirty="0"/>
          </a:p>
        </p:txBody>
      </p:sp>
      <p:sp>
        <p:nvSpPr>
          <p:cNvPr id="3" name="Content Placeholder 2">
            <a:extLst>
              <a:ext uri="{FF2B5EF4-FFF2-40B4-BE49-F238E27FC236}">
                <a16:creationId xmlns:a16="http://schemas.microsoft.com/office/drawing/2014/main" id="{E70B2FD2-2F43-C94E-A7CA-F490ADA52377}"/>
              </a:ext>
            </a:extLst>
          </p:cNvPr>
          <p:cNvSpPr>
            <a:spLocks noGrp="1"/>
          </p:cNvSpPr>
          <p:nvPr>
            <p:ph idx="1"/>
          </p:nvPr>
        </p:nvSpPr>
        <p:spPr>
          <a:xfrm>
            <a:off x="4671152" y="640080"/>
            <a:ext cx="7006727" cy="5248622"/>
          </a:xfrm>
        </p:spPr>
        <p:txBody>
          <a:bodyPr anchor="t">
            <a:normAutofit/>
          </a:bodyPr>
          <a:lstStyle/>
          <a:p>
            <a:pPr marL="0" indent="0">
              <a:buNone/>
            </a:pPr>
            <a:r>
              <a:rPr lang="en-US" b="1" dirty="0"/>
              <a:t>Part One – Training Session - continued</a:t>
            </a:r>
          </a:p>
          <a:p>
            <a:pPr lvl="1"/>
            <a:r>
              <a:rPr lang="en-US" sz="2200" dirty="0"/>
              <a:t>Revisions Made by USATF National Office</a:t>
            </a:r>
          </a:p>
          <a:p>
            <a:pPr lvl="1"/>
            <a:r>
              <a:rPr lang="en-US" sz="2200" dirty="0"/>
              <a:t>Mentor Program Flow Chart</a:t>
            </a:r>
          </a:p>
          <a:p>
            <a:pPr lvl="1"/>
            <a:r>
              <a:rPr lang="en-US" sz="2200" dirty="0"/>
              <a:t>Mentor Requirement and Responsibilities</a:t>
            </a:r>
          </a:p>
          <a:p>
            <a:pPr lvl="1"/>
            <a:r>
              <a:rPr lang="en-US" sz="2200" dirty="0"/>
              <a:t>Discipline Mentors</a:t>
            </a:r>
          </a:p>
          <a:p>
            <a:pPr lvl="1"/>
            <a:r>
              <a:rPr lang="en-US" sz="2200" dirty="0"/>
              <a:t>Age of the JOP Participants</a:t>
            </a:r>
          </a:p>
          <a:p>
            <a:pPr lvl="1"/>
            <a:r>
              <a:rPr lang="en-US" sz="2200" dirty="0"/>
              <a:t>Diversity</a:t>
            </a:r>
          </a:p>
          <a:p>
            <a:pPr lvl="1"/>
            <a:r>
              <a:rPr lang="en-US" sz="2200" dirty="0"/>
              <a:t>Curriculum Purpose</a:t>
            </a:r>
          </a:p>
          <a:p>
            <a:pPr lvl="1"/>
            <a:r>
              <a:rPr lang="en-US" sz="2200" dirty="0"/>
              <a:t>Study Guides / Plan A / Plan B/ AD </a:t>
            </a:r>
          </a:p>
          <a:p>
            <a:pPr lvl="1"/>
            <a:r>
              <a:rPr lang="en-US" sz="2200" dirty="0"/>
              <a:t>JOP Participant – Curriculum Expectations</a:t>
            </a:r>
          </a:p>
          <a:p>
            <a:pPr lvl="1"/>
            <a:r>
              <a:rPr lang="en-US" sz="2200" dirty="0"/>
              <a:t>Yearly JOP Individualized Curriculum Programs</a:t>
            </a:r>
          </a:p>
          <a:p>
            <a:endParaRPr lang="en-US" dirty="0"/>
          </a:p>
        </p:txBody>
      </p:sp>
      <p:sp>
        <p:nvSpPr>
          <p:cNvPr id="4" name="Slide Number Placeholder 3">
            <a:extLst>
              <a:ext uri="{FF2B5EF4-FFF2-40B4-BE49-F238E27FC236}">
                <a16:creationId xmlns:a16="http://schemas.microsoft.com/office/drawing/2014/main" id="{12F0D14B-05D4-084E-BFFC-918A034E3D08}"/>
              </a:ext>
            </a:extLst>
          </p:cNvPr>
          <p:cNvSpPr>
            <a:spLocks noGrp="1"/>
          </p:cNvSpPr>
          <p:nvPr>
            <p:ph type="sldNum" sz="quarter" idx="12"/>
          </p:nvPr>
        </p:nvSpPr>
        <p:spPr/>
        <p:txBody>
          <a:bodyPr/>
          <a:lstStyle/>
          <a:p>
            <a:fld id="{1267485E-2600-B14D-9C9B-573DBF3B3522}" type="slidenum">
              <a:rPr lang="en-US" smtClean="0"/>
              <a:t>6</a:t>
            </a:fld>
            <a:endParaRPr lang="en-US"/>
          </a:p>
        </p:txBody>
      </p:sp>
    </p:spTree>
    <p:extLst>
      <p:ext uri="{BB962C8B-B14F-4D97-AF65-F5344CB8AC3E}">
        <p14:creationId xmlns:p14="http://schemas.microsoft.com/office/powerpoint/2010/main" val="261270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B7C6-4FB6-6A42-AF59-B9FCFBDD0AF1}"/>
              </a:ext>
            </a:extLst>
          </p:cNvPr>
          <p:cNvSpPr>
            <a:spLocks noGrp="1"/>
          </p:cNvSpPr>
          <p:nvPr>
            <p:ph type="title"/>
          </p:nvPr>
        </p:nvSpPr>
        <p:spPr/>
        <p:txBody>
          <a:bodyPr>
            <a:noAutofit/>
          </a:bodyPr>
          <a:lstStyle/>
          <a:p>
            <a:r>
              <a:rPr lang="en-US" sz="3600" b="1" dirty="0"/>
              <a:t>Which Study Guide to use?</a:t>
            </a:r>
            <a:br>
              <a:rPr lang="en-US" sz="3600" b="1" dirty="0"/>
            </a:br>
            <a:r>
              <a:rPr lang="en-US" sz="3600" b="1" dirty="0"/>
              <a:t>Plan A , Plan B</a:t>
            </a:r>
            <a:br>
              <a:rPr lang="en-US" sz="3600" b="1" dirty="0"/>
            </a:br>
            <a:r>
              <a:rPr lang="en-US" sz="3600" b="1" dirty="0"/>
              <a:t>or Plan V (virtual)</a:t>
            </a:r>
          </a:p>
        </p:txBody>
      </p:sp>
      <p:sp>
        <p:nvSpPr>
          <p:cNvPr id="3" name="Content Placeholder 2">
            <a:extLst>
              <a:ext uri="{FF2B5EF4-FFF2-40B4-BE49-F238E27FC236}">
                <a16:creationId xmlns:a16="http://schemas.microsoft.com/office/drawing/2014/main" id="{F9EFB8B8-9B03-5F48-919D-A5B43622B698}"/>
              </a:ext>
            </a:extLst>
          </p:cNvPr>
          <p:cNvSpPr>
            <a:spLocks noGrp="1"/>
          </p:cNvSpPr>
          <p:nvPr>
            <p:ph idx="1"/>
          </p:nvPr>
        </p:nvSpPr>
        <p:spPr>
          <a:xfrm>
            <a:off x="5118447" y="803186"/>
            <a:ext cx="6281873" cy="6054814"/>
          </a:xfrm>
        </p:spPr>
        <p:txBody>
          <a:bodyPr anchor="t"/>
          <a:lstStyle/>
          <a:p>
            <a:r>
              <a:rPr lang="en-US" dirty="0"/>
              <a:t>The Committee realizing the many different learning styles that adolescents possess, had created two sets of Study Guides.</a:t>
            </a:r>
          </a:p>
          <a:p>
            <a:r>
              <a:rPr lang="en-US" dirty="0"/>
              <a:t>Each Study Guides contain the following components. Not all study Guides have charts and tables contained within the Study Guides. Many of the needed charts and tables are contained within the Resource section of the Study Guide.</a:t>
            </a:r>
          </a:p>
          <a:p>
            <a:r>
              <a:rPr lang="en-US" b="1" dirty="0"/>
              <a:t>Format of both Plan A and Plan B or Plan V (virtual) Study Guides:</a:t>
            </a:r>
          </a:p>
          <a:p>
            <a:pPr lvl="1"/>
            <a:r>
              <a:rPr lang="en-US" dirty="0"/>
              <a:t>Rules</a:t>
            </a:r>
          </a:p>
          <a:p>
            <a:pPr lvl="1"/>
            <a:r>
              <a:rPr lang="en-US" dirty="0"/>
              <a:t>Skills/Techniques/Procedures</a:t>
            </a:r>
          </a:p>
          <a:p>
            <a:pPr lvl="1"/>
            <a:r>
              <a:rPr lang="en-US" dirty="0"/>
              <a:t>Resources</a:t>
            </a:r>
          </a:p>
          <a:p>
            <a:pPr lvl="1"/>
            <a:r>
              <a:rPr lang="en-US" dirty="0"/>
              <a:t>Assessment Maps</a:t>
            </a:r>
          </a:p>
          <a:p>
            <a:pPr lvl="1"/>
            <a:r>
              <a:rPr lang="en-US" dirty="0"/>
              <a:t>Mentor/Participant Checklist of Skills/Procedures</a:t>
            </a:r>
          </a:p>
          <a:p>
            <a:pPr lvl="1"/>
            <a:r>
              <a:rPr lang="en-US" dirty="0"/>
              <a:t>Field of Play Evaluation for each Study Guide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CC837F3-7716-D74B-8D03-FCE19B4CF69B}"/>
              </a:ext>
            </a:extLst>
          </p:cNvPr>
          <p:cNvSpPr>
            <a:spLocks noGrp="1"/>
          </p:cNvSpPr>
          <p:nvPr>
            <p:ph type="sldNum" sz="quarter" idx="12"/>
          </p:nvPr>
        </p:nvSpPr>
        <p:spPr/>
        <p:txBody>
          <a:bodyPr/>
          <a:lstStyle/>
          <a:p>
            <a:fld id="{1267485E-2600-B14D-9C9B-573DBF3B3522}" type="slidenum">
              <a:rPr lang="en-US" smtClean="0"/>
              <a:t>60</a:t>
            </a:fld>
            <a:endParaRPr lang="en-US"/>
          </a:p>
        </p:txBody>
      </p:sp>
    </p:spTree>
    <p:extLst>
      <p:ext uri="{BB962C8B-B14F-4D97-AF65-F5344CB8AC3E}">
        <p14:creationId xmlns:p14="http://schemas.microsoft.com/office/powerpoint/2010/main" val="1633130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3A24-92C6-354B-BE4E-E5A7624AF30F}"/>
              </a:ext>
            </a:extLst>
          </p:cNvPr>
          <p:cNvSpPr>
            <a:spLocks noGrp="1"/>
          </p:cNvSpPr>
          <p:nvPr>
            <p:ph type="title"/>
          </p:nvPr>
        </p:nvSpPr>
        <p:spPr/>
        <p:txBody>
          <a:bodyPr/>
          <a:lstStyle/>
          <a:p>
            <a:r>
              <a:rPr lang="en-US" b="1" dirty="0"/>
              <a:t>Plan A </a:t>
            </a:r>
            <a:br>
              <a:rPr lang="en-US" b="1" dirty="0"/>
            </a:br>
            <a:r>
              <a:rPr lang="en-US" b="1" dirty="0"/>
              <a:t>Study Guides</a:t>
            </a:r>
          </a:p>
        </p:txBody>
      </p:sp>
      <p:sp>
        <p:nvSpPr>
          <p:cNvPr id="3" name="Content Placeholder 2">
            <a:extLst>
              <a:ext uri="{FF2B5EF4-FFF2-40B4-BE49-F238E27FC236}">
                <a16:creationId xmlns:a16="http://schemas.microsoft.com/office/drawing/2014/main" id="{99718DA9-A619-8344-B020-F9C63B4AE93C}"/>
              </a:ext>
            </a:extLst>
          </p:cNvPr>
          <p:cNvSpPr>
            <a:spLocks noGrp="1"/>
          </p:cNvSpPr>
          <p:nvPr>
            <p:ph idx="1"/>
          </p:nvPr>
        </p:nvSpPr>
        <p:spPr/>
        <p:txBody>
          <a:bodyPr anchor="t"/>
          <a:lstStyle/>
          <a:p>
            <a:r>
              <a:rPr lang="en-US" dirty="0"/>
              <a:t>These Study Guides feature all of the formatted items from the previous side in a “complete curriculum” setting that states all of the needed rules, skills, techniques, procedures in a written form.</a:t>
            </a:r>
          </a:p>
          <a:p>
            <a:r>
              <a:rPr lang="en-US" dirty="0"/>
              <a:t>Each USATF 2020 Competition Rule listed as a part of the JOP program is written out for mentor or participant usage.</a:t>
            </a:r>
          </a:p>
          <a:p>
            <a:r>
              <a:rPr lang="en-US" dirty="0"/>
              <a:t>This format, essentially, provides a “one-stop-shopping” stop of presenting all of the rules, skills, techniques, and procedures in one study guide.</a:t>
            </a:r>
          </a:p>
          <a:p>
            <a:r>
              <a:rPr lang="en-US" dirty="0"/>
              <a:t>Plus, the Plan A , as does Plan B and Plan V (Virtual) Study Guides,  provide a list of resources that can be accessed by clicking on the Web Link for immediate results. </a:t>
            </a:r>
          </a:p>
        </p:txBody>
      </p:sp>
      <p:sp>
        <p:nvSpPr>
          <p:cNvPr id="4" name="Slide Number Placeholder 3">
            <a:extLst>
              <a:ext uri="{FF2B5EF4-FFF2-40B4-BE49-F238E27FC236}">
                <a16:creationId xmlns:a16="http://schemas.microsoft.com/office/drawing/2014/main" id="{0CF5D15C-E214-1745-B086-D13CBA86397D}"/>
              </a:ext>
            </a:extLst>
          </p:cNvPr>
          <p:cNvSpPr>
            <a:spLocks noGrp="1"/>
          </p:cNvSpPr>
          <p:nvPr>
            <p:ph type="sldNum" sz="quarter" idx="12"/>
          </p:nvPr>
        </p:nvSpPr>
        <p:spPr/>
        <p:txBody>
          <a:bodyPr/>
          <a:lstStyle/>
          <a:p>
            <a:fld id="{1267485E-2600-B14D-9C9B-573DBF3B3522}" type="slidenum">
              <a:rPr lang="en-US" smtClean="0"/>
              <a:t>61</a:t>
            </a:fld>
            <a:endParaRPr lang="en-US"/>
          </a:p>
        </p:txBody>
      </p:sp>
    </p:spTree>
    <p:extLst>
      <p:ext uri="{BB962C8B-B14F-4D97-AF65-F5344CB8AC3E}">
        <p14:creationId xmlns:p14="http://schemas.microsoft.com/office/powerpoint/2010/main" val="286581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619C-25EC-2141-ABE5-94B6A7BBD7AA}"/>
              </a:ext>
            </a:extLst>
          </p:cNvPr>
          <p:cNvSpPr>
            <a:spLocks noGrp="1"/>
          </p:cNvSpPr>
          <p:nvPr>
            <p:ph type="title"/>
          </p:nvPr>
        </p:nvSpPr>
        <p:spPr/>
        <p:txBody>
          <a:bodyPr/>
          <a:lstStyle/>
          <a:p>
            <a:r>
              <a:rPr lang="en-US" b="1" dirty="0"/>
              <a:t>Plan B </a:t>
            </a:r>
            <a:br>
              <a:rPr lang="en-US" b="1" dirty="0"/>
            </a:br>
            <a:r>
              <a:rPr lang="en-US" b="1" dirty="0"/>
              <a:t>Study Guides</a:t>
            </a:r>
          </a:p>
        </p:txBody>
      </p:sp>
      <p:sp>
        <p:nvSpPr>
          <p:cNvPr id="3" name="Content Placeholder 2">
            <a:extLst>
              <a:ext uri="{FF2B5EF4-FFF2-40B4-BE49-F238E27FC236}">
                <a16:creationId xmlns:a16="http://schemas.microsoft.com/office/drawing/2014/main" id="{8A326886-4F42-074E-B826-CFB43C63EB28}"/>
              </a:ext>
            </a:extLst>
          </p:cNvPr>
          <p:cNvSpPr>
            <a:spLocks noGrp="1"/>
          </p:cNvSpPr>
          <p:nvPr>
            <p:ph idx="1"/>
          </p:nvPr>
        </p:nvSpPr>
        <p:spPr/>
        <p:txBody>
          <a:bodyPr anchor="t"/>
          <a:lstStyle/>
          <a:p>
            <a:r>
              <a:rPr lang="en-US" dirty="0"/>
              <a:t>These Study Guides convey a shorter overall format than the Plan A Study Guides, but just present a list of the needed discipline rules, skill, techniques, and procedures by just listing the item itself.</a:t>
            </a:r>
          </a:p>
          <a:p>
            <a:r>
              <a:rPr lang="en-US" b="1" i="1" dirty="0"/>
              <a:t>This puts more ownness on the mentor to provide the instruction needed and encourage the JOP to spend time in the rulebook(s), and </a:t>
            </a:r>
          </a:p>
          <a:p>
            <a:r>
              <a:rPr lang="en-US" dirty="0"/>
              <a:t>In short, total responsibility will be on the mentor and the JOP to have a source for the necessary rules that are required for any particular discipline.</a:t>
            </a:r>
          </a:p>
          <a:p>
            <a:r>
              <a:rPr lang="en-US" b="1" i="1" dirty="0"/>
              <a:t>JOP’s will need to be prepared prior to meets in learning the needed skills for the discipline they are studying at any one time. </a:t>
            </a:r>
          </a:p>
        </p:txBody>
      </p:sp>
      <p:sp>
        <p:nvSpPr>
          <p:cNvPr id="4" name="Slide Number Placeholder 3">
            <a:extLst>
              <a:ext uri="{FF2B5EF4-FFF2-40B4-BE49-F238E27FC236}">
                <a16:creationId xmlns:a16="http://schemas.microsoft.com/office/drawing/2014/main" id="{2053E32A-5166-B348-A7C8-F104538FE96C}"/>
              </a:ext>
            </a:extLst>
          </p:cNvPr>
          <p:cNvSpPr>
            <a:spLocks noGrp="1"/>
          </p:cNvSpPr>
          <p:nvPr>
            <p:ph type="sldNum" sz="quarter" idx="12"/>
          </p:nvPr>
        </p:nvSpPr>
        <p:spPr/>
        <p:txBody>
          <a:bodyPr/>
          <a:lstStyle/>
          <a:p>
            <a:fld id="{1267485E-2600-B14D-9C9B-573DBF3B3522}" type="slidenum">
              <a:rPr lang="en-US" smtClean="0"/>
              <a:t>62</a:t>
            </a:fld>
            <a:endParaRPr lang="en-US"/>
          </a:p>
        </p:txBody>
      </p:sp>
    </p:spTree>
    <p:extLst>
      <p:ext uri="{BB962C8B-B14F-4D97-AF65-F5344CB8AC3E}">
        <p14:creationId xmlns:p14="http://schemas.microsoft.com/office/powerpoint/2010/main" val="4071337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6960-7B7E-BA49-897E-727EBF5008D7}"/>
              </a:ext>
            </a:extLst>
          </p:cNvPr>
          <p:cNvSpPr>
            <a:spLocks noGrp="1"/>
          </p:cNvSpPr>
          <p:nvPr>
            <p:ph type="title"/>
          </p:nvPr>
        </p:nvSpPr>
        <p:spPr>
          <a:xfrm>
            <a:off x="888631" y="2375683"/>
            <a:ext cx="3498979" cy="2456442"/>
          </a:xfrm>
        </p:spPr>
        <p:txBody>
          <a:bodyPr/>
          <a:lstStyle/>
          <a:p>
            <a:r>
              <a:rPr lang="en-US" b="1" dirty="0"/>
              <a:t>Plan V (Virtual) Study Guides</a:t>
            </a:r>
          </a:p>
        </p:txBody>
      </p:sp>
      <p:sp>
        <p:nvSpPr>
          <p:cNvPr id="3" name="Content Placeholder 2">
            <a:extLst>
              <a:ext uri="{FF2B5EF4-FFF2-40B4-BE49-F238E27FC236}">
                <a16:creationId xmlns:a16="http://schemas.microsoft.com/office/drawing/2014/main" id="{E93248CE-0E79-3D40-92B2-565CFEC49CED}"/>
              </a:ext>
            </a:extLst>
          </p:cNvPr>
          <p:cNvSpPr>
            <a:spLocks noGrp="1"/>
          </p:cNvSpPr>
          <p:nvPr>
            <p:ph idx="1"/>
          </p:nvPr>
        </p:nvSpPr>
        <p:spPr>
          <a:xfrm>
            <a:off x="5118447" y="803186"/>
            <a:ext cx="6446781" cy="5248622"/>
          </a:xfrm>
        </p:spPr>
        <p:txBody>
          <a:bodyPr/>
          <a:lstStyle/>
          <a:p>
            <a:r>
              <a:rPr lang="en-US" dirty="0"/>
              <a:t>The Plan V Study Guides provide yet another knowledge delivery system designed especially for the age group of the JOP Program participants.</a:t>
            </a:r>
          </a:p>
          <a:p>
            <a:r>
              <a:rPr lang="en-US" dirty="0"/>
              <a:t>Responding to the different learning styles, the AD provides a virtual voice that leads the participants through the 17 Study Guides as presented.</a:t>
            </a:r>
          </a:p>
          <a:p>
            <a:r>
              <a:rPr lang="en-US" dirty="0"/>
              <a:t>The Plan V Study Guides also follow the format objectives  of both the Plan A and the Plan B (shortened) Study Guides.</a:t>
            </a:r>
          </a:p>
          <a:p>
            <a:r>
              <a:rPr lang="en-US" dirty="0"/>
              <a:t>These are also offered if accelerated participants need a more vigorous program of instruction.</a:t>
            </a:r>
          </a:p>
          <a:p>
            <a:r>
              <a:rPr lang="en-US" dirty="0"/>
              <a:t>Using combinations of Study Guides is also acceptable.</a:t>
            </a:r>
          </a:p>
        </p:txBody>
      </p:sp>
      <p:sp>
        <p:nvSpPr>
          <p:cNvPr id="4" name="Slide Number Placeholder 3">
            <a:extLst>
              <a:ext uri="{FF2B5EF4-FFF2-40B4-BE49-F238E27FC236}">
                <a16:creationId xmlns:a16="http://schemas.microsoft.com/office/drawing/2014/main" id="{09C2D457-AF0C-3A43-8FF6-39E7E4BB87AD}"/>
              </a:ext>
            </a:extLst>
          </p:cNvPr>
          <p:cNvSpPr>
            <a:spLocks noGrp="1"/>
          </p:cNvSpPr>
          <p:nvPr>
            <p:ph type="sldNum" sz="quarter" idx="12"/>
          </p:nvPr>
        </p:nvSpPr>
        <p:spPr/>
        <p:txBody>
          <a:bodyPr/>
          <a:lstStyle/>
          <a:p>
            <a:fld id="{1267485E-2600-B14D-9C9B-573DBF3B3522}" type="slidenum">
              <a:rPr lang="en-US" smtClean="0"/>
              <a:t>63</a:t>
            </a:fld>
            <a:endParaRPr lang="en-US"/>
          </a:p>
        </p:txBody>
      </p:sp>
    </p:spTree>
    <p:extLst>
      <p:ext uri="{BB962C8B-B14F-4D97-AF65-F5344CB8AC3E}">
        <p14:creationId xmlns:p14="http://schemas.microsoft.com/office/powerpoint/2010/main" val="1379559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7345-5F91-EF4B-B851-E5BBFAE34402}"/>
              </a:ext>
            </a:extLst>
          </p:cNvPr>
          <p:cNvSpPr>
            <a:spLocks noGrp="1"/>
          </p:cNvSpPr>
          <p:nvPr>
            <p:ph type="title"/>
          </p:nvPr>
        </p:nvSpPr>
        <p:spPr/>
        <p:txBody>
          <a:bodyPr>
            <a:normAutofit fontScale="90000"/>
          </a:bodyPr>
          <a:lstStyle/>
          <a:p>
            <a:r>
              <a:rPr lang="en-US" b="1" dirty="0"/>
              <a:t>Three Study Guide Plans</a:t>
            </a:r>
            <a:br>
              <a:rPr lang="en-US" b="1" dirty="0"/>
            </a:br>
            <a:r>
              <a:rPr lang="en-US" b="1" dirty="0"/>
              <a:t>Same Objectives</a:t>
            </a:r>
          </a:p>
        </p:txBody>
      </p:sp>
      <p:sp>
        <p:nvSpPr>
          <p:cNvPr id="3" name="Content Placeholder 2">
            <a:extLst>
              <a:ext uri="{FF2B5EF4-FFF2-40B4-BE49-F238E27FC236}">
                <a16:creationId xmlns:a16="http://schemas.microsoft.com/office/drawing/2014/main" id="{7429738A-DB3E-6545-817C-3AAD7D982792}"/>
              </a:ext>
            </a:extLst>
          </p:cNvPr>
          <p:cNvSpPr>
            <a:spLocks noGrp="1"/>
          </p:cNvSpPr>
          <p:nvPr>
            <p:ph idx="1"/>
          </p:nvPr>
        </p:nvSpPr>
        <p:spPr>
          <a:xfrm>
            <a:off x="5118447" y="803185"/>
            <a:ext cx="6524054" cy="5584735"/>
          </a:xfrm>
        </p:spPr>
        <p:txBody>
          <a:bodyPr/>
          <a:lstStyle/>
          <a:p>
            <a:r>
              <a:rPr lang="en-US" dirty="0"/>
              <a:t>All three (Plan A, Plan B, and Plan V Study Guides) are formatted in the same learning sequence.  These Study Guides provide:</a:t>
            </a:r>
          </a:p>
          <a:p>
            <a:r>
              <a:rPr lang="en-US" dirty="0"/>
              <a:t>Learning/Performance Objectives for rules needed for the discipline, list of skills/techniques needed, Resources for knowledge and understanding, Reminder Map of Officials Code of Ethics/ Performance Standards, Mentor checklist of needed skills, and a Field of Play Evaluation to be taken at a mutual time as decided on by the JOP participant and the Mentor.</a:t>
            </a:r>
          </a:p>
          <a:p>
            <a:r>
              <a:rPr lang="en-US" dirty="0"/>
              <a:t>The Study Guides, the mentor, the USATF Competition Rules, and acquired experience working track and field meets are the four key learning components of the Junior Officials Program. Utilizing these four strategies will help you to produce successful JOP Participants. </a:t>
            </a:r>
          </a:p>
        </p:txBody>
      </p:sp>
      <p:sp>
        <p:nvSpPr>
          <p:cNvPr id="4" name="Slide Number Placeholder 3">
            <a:extLst>
              <a:ext uri="{FF2B5EF4-FFF2-40B4-BE49-F238E27FC236}">
                <a16:creationId xmlns:a16="http://schemas.microsoft.com/office/drawing/2014/main" id="{F8EC5722-B531-194F-BC7D-9357D4C5A9EE}"/>
              </a:ext>
            </a:extLst>
          </p:cNvPr>
          <p:cNvSpPr>
            <a:spLocks noGrp="1"/>
          </p:cNvSpPr>
          <p:nvPr>
            <p:ph type="sldNum" sz="quarter" idx="12"/>
          </p:nvPr>
        </p:nvSpPr>
        <p:spPr/>
        <p:txBody>
          <a:bodyPr/>
          <a:lstStyle/>
          <a:p>
            <a:fld id="{1267485E-2600-B14D-9C9B-573DBF3B3522}" type="slidenum">
              <a:rPr lang="en-US" smtClean="0"/>
              <a:t>64</a:t>
            </a:fld>
            <a:endParaRPr lang="en-US"/>
          </a:p>
        </p:txBody>
      </p:sp>
    </p:spTree>
    <p:extLst>
      <p:ext uri="{BB962C8B-B14F-4D97-AF65-F5344CB8AC3E}">
        <p14:creationId xmlns:p14="http://schemas.microsoft.com/office/powerpoint/2010/main" val="3330767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A855-8AAE-C84B-AEAD-6DF2FBF9B4F6}"/>
              </a:ext>
            </a:extLst>
          </p:cNvPr>
          <p:cNvSpPr>
            <a:spLocks noGrp="1"/>
          </p:cNvSpPr>
          <p:nvPr>
            <p:ph type="title"/>
          </p:nvPr>
        </p:nvSpPr>
        <p:spPr/>
        <p:txBody>
          <a:bodyPr/>
          <a:lstStyle/>
          <a:p>
            <a:r>
              <a:rPr lang="en-US" b="1" dirty="0"/>
              <a:t>Four way Strategy for Learning</a:t>
            </a:r>
          </a:p>
        </p:txBody>
      </p:sp>
      <p:sp>
        <p:nvSpPr>
          <p:cNvPr id="4" name="Slide Number Placeholder 3">
            <a:extLst>
              <a:ext uri="{FF2B5EF4-FFF2-40B4-BE49-F238E27FC236}">
                <a16:creationId xmlns:a16="http://schemas.microsoft.com/office/drawing/2014/main" id="{74E1490A-0C48-4443-86F7-652B467FD169}"/>
              </a:ext>
            </a:extLst>
          </p:cNvPr>
          <p:cNvSpPr>
            <a:spLocks noGrp="1"/>
          </p:cNvSpPr>
          <p:nvPr>
            <p:ph type="sldNum" sz="quarter" idx="12"/>
          </p:nvPr>
        </p:nvSpPr>
        <p:spPr/>
        <p:txBody>
          <a:bodyPr/>
          <a:lstStyle/>
          <a:p>
            <a:fld id="{1267485E-2600-B14D-9C9B-573DBF3B3522}" type="slidenum">
              <a:rPr lang="en-US" smtClean="0"/>
              <a:t>65</a:t>
            </a:fld>
            <a:endParaRPr lang="en-US"/>
          </a:p>
        </p:txBody>
      </p:sp>
      <p:pic>
        <p:nvPicPr>
          <p:cNvPr id="5" name="Content Placeholder 4" descr="A screenshot of a cell phone&#10;&#10;Description automatically generated">
            <a:extLst>
              <a:ext uri="{FF2B5EF4-FFF2-40B4-BE49-F238E27FC236}">
                <a16:creationId xmlns:a16="http://schemas.microsoft.com/office/drawing/2014/main" id="{4C0E83BF-A17C-B84A-9A90-2F3CA281F1EC}"/>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965701" y="1336430"/>
            <a:ext cx="6959600" cy="4378569"/>
          </a:xfrm>
          <a:prstGeom prst="rect">
            <a:avLst/>
          </a:prstGeom>
        </p:spPr>
      </p:pic>
    </p:spTree>
    <p:extLst>
      <p:ext uri="{BB962C8B-B14F-4D97-AF65-F5344CB8AC3E}">
        <p14:creationId xmlns:p14="http://schemas.microsoft.com/office/powerpoint/2010/main" val="3613029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25FF-0625-CA46-A72C-1A74BAE3E7AC}"/>
              </a:ext>
            </a:extLst>
          </p:cNvPr>
          <p:cNvSpPr>
            <a:spLocks noGrp="1"/>
          </p:cNvSpPr>
          <p:nvPr>
            <p:ph type="title"/>
          </p:nvPr>
        </p:nvSpPr>
        <p:spPr/>
        <p:txBody>
          <a:bodyPr/>
          <a:lstStyle/>
          <a:p>
            <a:r>
              <a:rPr lang="en-US" b="1" dirty="0"/>
              <a:t>Side-by-Side Comparison</a:t>
            </a:r>
          </a:p>
        </p:txBody>
      </p:sp>
      <p:sp>
        <p:nvSpPr>
          <p:cNvPr id="3" name="Content Placeholder 2">
            <a:extLst>
              <a:ext uri="{FF2B5EF4-FFF2-40B4-BE49-F238E27FC236}">
                <a16:creationId xmlns:a16="http://schemas.microsoft.com/office/drawing/2014/main" id="{7C72A4DD-42A8-A943-8980-50BDE2E76EF3}"/>
              </a:ext>
            </a:extLst>
          </p:cNvPr>
          <p:cNvSpPr>
            <a:spLocks noGrp="1"/>
          </p:cNvSpPr>
          <p:nvPr>
            <p:ph idx="1"/>
          </p:nvPr>
        </p:nvSpPr>
        <p:spPr/>
        <p:txBody>
          <a:bodyPr>
            <a:normAutofit/>
          </a:bodyPr>
          <a:lstStyle/>
          <a:p>
            <a:pPr marL="0" indent="0" algn="ctr">
              <a:buNone/>
            </a:pPr>
            <a:r>
              <a:rPr lang="en-US" sz="3600" b="1" dirty="0"/>
              <a:t>Please do a side-by-side comparison of the three types of Study Guides to help you determine an action plan to discuss with your assigned JOP participant.</a:t>
            </a:r>
            <a:r>
              <a:rPr lang="en-US" sz="3600" dirty="0"/>
              <a:t> </a:t>
            </a:r>
          </a:p>
        </p:txBody>
      </p:sp>
      <p:sp>
        <p:nvSpPr>
          <p:cNvPr id="4" name="Slide Number Placeholder 3">
            <a:extLst>
              <a:ext uri="{FF2B5EF4-FFF2-40B4-BE49-F238E27FC236}">
                <a16:creationId xmlns:a16="http://schemas.microsoft.com/office/drawing/2014/main" id="{8EBDCC83-5AE6-0B46-A032-B65D2FB490FB}"/>
              </a:ext>
            </a:extLst>
          </p:cNvPr>
          <p:cNvSpPr>
            <a:spLocks noGrp="1"/>
          </p:cNvSpPr>
          <p:nvPr>
            <p:ph type="sldNum" sz="quarter" idx="12"/>
          </p:nvPr>
        </p:nvSpPr>
        <p:spPr/>
        <p:txBody>
          <a:bodyPr/>
          <a:lstStyle/>
          <a:p>
            <a:fld id="{1267485E-2600-B14D-9C9B-573DBF3B3522}" type="slidenum">
              <a:rPr lang="en-US" smtClean="0"/>
              <a:t>66</a:t>
            </a:fld>
            <a:endParaRPr lang="en-US"/>
          </a:p>
        </p:txBody>
      </p:sp>
    </p:spTree>
    <p:extLst>
      <p:ext uri="{BB962C8B-B14F-4D97-AF65-F5344CB8AC3E}">
        <p14:creationId xmlns:p14="http://schemas.microsoft.com/office/powerpoint/2010/main" val="1619971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7D27-08B9-AC40-9DF1-8E3841E1A547}"/>
              </a:ext>
            </a:extLst>
          </p:cNvPr>
          <p:cNvSpPr>
            <a:spLocks noGrp="1"/>
          </p:cNvSpPr>
          <p:nvPr>
            <p:ph type="title"/>
          </p:nvPr>
        </p:nvSpPr>
        <p:spPr/>
        <p:txBody>
          <a:bodyPr/>
          <a:lstStyle/>
          <a:p>
            <a:r>
              <a:rPr lang="en-US" b="1" dirty="0"/>
              <a:t>Study Guides</a:t>
            </a:r>
          </a:p>
        </p:txBody>
      </p:sp>
      <p:sp>
        <p:nvSpPr>
          <p:cNvPr id="3" name="Content Placeholder 2">
            <a:extLst>
              <a:ext uri="{FF2B5EF4-FFF2-40B4-BE49-F238E27FC236}">
                <a16:creationId xmlns:a16="http://schemas.microsoft.com/office/drawing/2014/main" id="{93C4FD68-4AF2-AE45-ACFE-6BDB6568121A}"/>
              </a:ext>
            </a:extLst>
          </p:cNvPr>
          <p:cNvSpPr>
            <a:spLocks noGrp="1"/>
          </p:cNvSpPr>
          <p:nvPr>
            <p:ph idx="1"/>
          </p:nvPr>
        </p:nvSpPr>
        <p:spPr>
          <a:xfrm>
            <a:off x="5102407" y="1827945"/>
            <a:ext cx="6281873" cy="5248622"/>
          </a:xfrm>
        </p:spPr>
        <p:txBody>
          <a:bodyPr anchor="t">
            <a:normAutofit/>
          </a:bodyPr>
          <a:lstStyle/>
          <a:p>
            <a:r>
              <a:rPr lang="en-US" sz="2800" dirty="0"/>
              <a:t>As a mentor, one of your tasks is to discern what type of learner your assigned JOP is then discuss with them “how they learn”, and suggest the correct and successful Plan of Study Guides to use in the program.</a:t>
            </a:r>
          </a:p>
        </p:txBody>
      </p:sp>
      <p:sp>
        <p:nvSpPr>
          <p:cNvPr id="4" name="Slide Number Placeholder 3">
            <a:extLst>
              <a:ext uri="{FF2B5EF4-FFF2-40B4-BE49-F238E27FC236}">
                <a16:creationId xmlns:a16="http://schemas.microsoft.com/office/drawing/2014/main" id="{A1DF444A-45FE-3C45-87D5-A8D5CB37CF0E}"/>
              </a:ext>
            </a:extLst>
          </p:cNvPr>
          <p:cNvSpPr>
            <a:spLocks noGrp="1"/>
          </p:cNvSpPr>
          <p:nvPr>
            <p:ph type="sldNum" sz="quarter" idx="12"/>
          </p:nvPr>
        </p:nvSpPr>
        <p:spPr/>
        <p:txBody>
          <a:bodyPr/>
          <a:lstStyle/>
          <a:p>
            <a:fld id="{1267485E-2600-B14D-9C9B-573DBF3B3522}" type="slidenum">
              <a:rPr lang="en-US" smtClean="0"/>
              <a:t>67</a:t>
            </a:fld>
            <a:endParaRPr lang="en-US"/>
          </a:p>
        </p:txBody>
      </p:sp>
    </p:spTree>
    <p:extLst>
      <p:ext uri="{BB962C8B-B14F-4D97-AF65-F5344CB8AC3E}">
        <p14:creationId xmlns:p14="http://schemas.microsoft.com/office/powerpoint/2010/main" val="86308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0F68-1923-C341-B196-76852320C6A3}"/>
              </a:ext>
            </a:extLst>
          </p:cNvPr>
          <p:cNvSpPr>
            <a:spLocks noGrp="1"/>
          </p:cNvSpPr>
          <p:nvPr>
            <p:ph type="title"/>
          </p:nvPr>
        </p:nvSpPr>
        <p:spPr/>
        <p:txBody>
          <a:bodyPr/>
          <a:lstStyle/>
          <a:p>
            <a:r>
              <a:rPr lang="en-US" b="1" dirty="0"/>
              <a:t>JOP Participant</a:t>
            </a:r>
            <a:br>
              <a:rPr lang="en-US" b="1" dirty="0"/>
            </a:br>
            <a:r>
              <a:rPr lang="en-US" b="1" dirty="0"/>
              <a:t>Expectations</a:t>
            </a:r>
            <a:br>
              <a:rPr lang="en-US" b="1" dirty="0"/>
            </a:br>
            <a:r>
              <a:rPr lang="en-US" b="1" dirty="0"/>
              <a:t>1</a:t>
            </a:r>
          </a:p>
        </p:txBody>
      </p:sp>
      <p:sp>
        <p:nvSpPr>
          <p:cNvPr id="3" name="Content Placeholder 2">
            <a:extLst>
              <a:ext uri="{FF2B5EF4-FFF2-40B4-BE49-F238E27FC236}">
                <a16:creationId xmlns:a16="http://schemas.microsoft.com/office/drawing/2014/main" id="{FBB13C0D-F7B3-594C-A5A5-84989D4C59A1}"/>
              </a:ext>
            </a:extLst>
          </p:cNvPr>
          <p:cNvSpPr>
            <a:spLocks noGrp="1"/>
          </p:cNvSpPr>
          <p:nvPr>
            <p:ph idx="1"/>
          </p:nvPr>
        </p:nvSpPr>
        <p:spPr/>
        <p:txBody>
          <a:bodyPr anchor="t"/>
          <a:lstStyle/>
          <a:p>
            <a:pPr marL="0" indent="0">
              <a:buNone/>
            </a:pPr>
            <a:r>
              <a:rPr lang="en-US" sz="2000" b="1" dirty="0"/>
              <a:t>Journals/Back Pack of Strategies</a:t>
            </a:r>
          </a:p>
          <a:p>
            <a:r>
              <a:rPr lang="en-US" sz="2000" dirty="0"/>
              <a:t>Besides utilizing the learning tool of study guides, the participants will need to produce, over the time-span they are in the program, a journal of their activities or a </a:t>
            </a:r>
            <a:r>
              <a:rPr lang="en-US" sz="2000" b="1" dirty="0"/>
              <a:t>“Back Pack of Strategies” </a:t>
            </a:r>
            <a:r>
              <a:rPr lang="en-US" sz="2000" dirty="0"/>
              <a:t>that they have collected that will help them, not only over the course of the JOP Program, but in their upcoming career as a certified USATF official.  </a:t>
            </a:r>
          </a:p>
          <a:p>
            <a:r>
              <a:rPr lang="en-US" sz="2000" dirty="0"/>
              <a:t>The journal will be a “reflection-collection” from all of their study guides and experiences that they can consider an important reference of their knowledge and skills.</a:t>
            </a:r>
          </a:p>
          <a:p>
            <a:pPr marL="0" indent="0">
              <a:buNone/>
            </a:pPr>
            <a:endParaRPr lang="en-US" dirty="0"/>
          </a:p>
        </p:txBody>
      </p:sp>
      <p:sp>
        <p:nvSpPr>
          <p:cNvPr id="4" name="Slide Number Placeholder 3">
            <a:extLst>
              <a:ext uri="{FF2B5EF4-FFF2-40B4-BE49-F238E27FC236}">
                <a16:creationId xmlns:a16="http://schemas.microsoft.com/office/drawing/2014/main" id="{B9158B12-CCA5-AC43-B8AC-BD48809D6B0D}"/>
              </a:ext>
            </a:extLst>
          </p:cNvPr>
          <p:cNvSpPr>
            <a:spLocks noGrp="1"/>
          </p:cNvSpPr>
          <p:nvPr>
            <p:ph type="sldNum" sz="quarter" idx="12"/>
          </p:nvPr>
        </p:nvSpPr>
        <p:spPr/>
        <p:txBody>
          <a:bodyPr/>
          <a:lstStyle/>
          <a:p>
            <a:fld id="{1267485E-2600-B14D-9C9B-573DBF3B3522}" type="slidenum">
              <a:rPr lang="en-US" smtClean="0"/>
              <a:t>68</a:t>
            </a:fld>
            <a:endParaRPr lang="en-US"/>
          </a:p>
        </p:txBody>
      </p:sp>
    </p:spTree>
    <p:extLst>
      <p:ext uri="{BB962C8B-B14F-4D97-AF65-F5344CB8AC3E}">
        <p14:creationId xmlns:p14="http://schemas.microsoft.com/office/powerpoint/2010/main" val="867783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7E68-9161-9641-88F1-E2472FED4CDA}"/>
              </a:ext>
            </a:extLst>
          </p:cNvPr>
          <p:cNvSpPr>
            <a:spLocks noGrp="1"/>
          </p:cNvSpPr>
          <p:nvPr>
            <p:ph type="title"/>
          </p:nvPr>
        </p:nvSpPr>
        <p:spPr/>
        <p:txBody>
          <a:bodyPr/>
          <a:lstStyle/>
          <a:p>
            <a:r>
              <a:rPr lang="en-US" b="1" dirty="0"/>
              <a:t>JOP Participant</a:t>
            </a:r>
            <a:br>
              <a:rPr lang="en-US" b="1" dirty="0"/>
            </a:br>
            <a:r>
              <a:rPr lang="en-US" b="1" dirty="0"/>
              <a:t>Expectations</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F3AAE82A-E51E-8B4F-9AFF-8780650FFBC3}"/>
              </a:ext>
            </a:extLst>
          </p:cNvPr>
          <p:cNvSpPr>
            <a:spLocks noGrp="1"/>
          </p:cNvSpPr>
          <p:nvPr>
            <p:ph idx="1"/>
          </p:nvPr>
        </p:nvSpPr>
        <p:spPr>
          <a:xfrm>
            <a:off x="5021496" y="480060"/>
            <a:ext cx="6281873" cy="4448083"/>
          </a:xfrm>
        </p:spPr>
        <p:txBody>
          <a:bodyPr anchor="t"/>
          <a:lstStyle/>
          <a:p>
            <a:r>
              <a:rPr lang="en-US" dirty="0"/>
              <a:t>The expectation is that each participant will submit a “Log of Meets“ experience that they have “worked at” during the course of their individual program age level. </a:t>
            </a:r>
          </a:p>
          <a:p>
            <a:r>
              <a:rPr lang="en-US" dirty="0"/>
              <a:t>The minimum requirement for meets per year are four (4). Note: a two (2) day meet would count as two (2) meets. Also, many local Association /Regional meets are 4 days in length. This would equate to a four (4) day meet completion. </a:t>
            </a:r>
          </a:p>
          <a:p>
            <a:r>
              <a:rPr lang="en-US" dirty="0"/>
              <a:t>The participant must work at least three quarters of the length of the meet to have the meet counted in their log.  Mentor initials will verify completion of the meet.</a:t>
            </a:r>
          </a:p>
          <a:p>
            <a:r>
              <a:rPr lang="en-US" dirty="0"/>
              <a:t>The log must include:</a:t>
            </a:r>
          </a:p>
          <a:p>
            <a:endParaRPr lang="en-US" dirty="0"/>
          </a:p>
        </p:txBody>
      </p:sp>
      <p:sp>
        <p:nvSpPr>
          <p:cNvPr id="4" name="Slide Number Placeholder 3">
            <a:extLst>
              <a:ext uri="{FF2B5EF4-FFF2-40B4-BE49-F238E27FC236}">
                <a16:creationId xmlns:a16="http://schemas.microsoft.com/office/drawing/2014/main" id="{B03E1A2D-2D71-4E49-92BA-D943B7769CF4}"/>
              </a:ext>
            </a:extLst>
          </p:cNvPr>
          <p:cNvSpPr>
            <a:spLocks noGrp="1"/>
          </p:cNvSpPr>
          <p:nvPr>
            <p:ph type="sldNum" sz="quarter" idx="12"/>
          </p:nvPr>
        </p:nvSpPr>
        <p:spPr/>
        <p:txBody>
          <a:bodyPr/>
          <a:lstStyle/>
          <a:p>
            <a:fld id="{1267485E-2600-B14D-9C9B-573DBF3B3522}" type="slidenum">
              <a:rPr lang="en-US" smtClean="0"/>
              <a:t>69</a:t>
            </a:fld>
            <a:endParaRPr lang="en-US"/>
          </a:p>
        </p:txBody>
      </p:sp>
      <p:graphicFrame>
        <p:nvGraphicFramePr>
          <p:cNvPr id="5" name="Table 4">
            <a:extLst>
              <a:ext uri="{FF2B5EF4-FFF2-40B4-BE49-F238E27FC236}">
                <a16:creationId xmlns:a16="http://schemas.microsoft.com/office/drawing/2014/main" id="{2B1E3C30-1F32-BD45-B4FA-FA2AA5D2788E}"/>
              </a:ext>
            </a:extLst>
          </p:cNvPr>
          <p:cNvGraphicFramePr>
            <a:graphicFrameLocks noGrp="1"/>
          </p:cNvGraphicFramePr>
          <p:nvPr>
            <p:extLst>
              <p:ext uri="{D42A27DB-BD31-4B8C-83A1-F6EECF244321}">
                <p14:modId xmlns:p14="http://schemas.microsoft.com/office/powerpoint/2010/main" val="2691784565"/>
              </p:ext>
            </p:extLst>
          </p:nvPr>
        </p:nvGraphicFramePr>
        <p:xfrm>
          <a:off x="2625634" y="5242912"/>
          <a:ext cx="8934996" cy="888681"/>
        </p:xfrm>
        <a:graphic>
          <a:graphicData uri="http://schemas.openxmlformats.org/drawingml/2006/table">
            <a:tbl>
              <a:tblPr firstRow="1" firstCol="1" bandRow="1">
                <a:tableStyleId>{5C22544A-7EE6-4342-B048-85BDC9FD1C3A}</a:tableStyleId>
              </a:tblPr>
              <a:tblGrid>
                <a:gridCol w="1532276">
                  <a:extLst>
                    <a:ext uri="{9D8B030D-6E8A-4147-A177-3AD203B41FA5}">
                      <a16:colId xmlns:a16="http://schemas.microsoft.com/office/drawing/2014/main" val="717403037"/>
                    </a:ext>
                  </a:extLst>
                </a:gridCol>
                <a:gridCol w="1532276">
                  <a:extLst>
                    <a:ext uri="{9D8B030D-6E8A-4147-A177-3AD203B41FA5}">
                      <a16:colId xmlns:a16="http://schemas.microsoft.com/office/drawing/2014/main" val="1348224343"/>
                    </a:ext>
                  </a:extLst>
                </a:gridCol>
                <a:gridCol w="3394073">
                  <a:extLst>
                    <a:ext uri="{9D8B030D-6E8A-4147-A177-3AD203B41FA5}">
                      <a16:colId xmlns:a16="http://schemas.microsoft.com/office/drawing/2014/main" val="3078742334"/>
                    </a:ext>
                  </a:extLst>
                </a:gridCol>
                <a:gridCol w="2476371">
                  <a:extLst>
                    <a:ext uri="{9D8B030D-6E8A-4147-A177-3AD203B41FA5}">
                      <a16:colId xmlns:a16="http://schemas.microsoft.com/office/drawing/2014/main" val="720103489"/>
                    </a:ext>
                  </a:extLst>
                </a:gridCol>
              </a:tblGrid>
              <a:tr h="413574">
                <a:tc>
                  <a:txBody>
                    <a:bodyPr/>
                    <a:lstStyle/>
                    <a:p>
                      <a:pPr marL="0" marR="0">
                        <a:lnSpc>
                          <a:spcPct val="115000"/>
                        </a:lnSpc>
                        <a:spcBef>
                          <a:spcPts val="0"/>
                        </a:spcBef>
                        <a:spcAft>
                          <a:spcPts val="0"/>
                        </a:spcAft>
                      </a:pPr>
                      <a:r>
                        <a:rPr lang="en-US" sz="1400">
                          <a:effectLst/>
                        </a:rPr>
                        <a:t>Meet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Meet Location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Duties/Job(s)- </a:t>
                      </a:r>
                    </a:p>
                    <a:p>
                      <a:pPr marL="0" marR="0">
                        <a:lnSpc>
                          <a:spcPct val="115000"/>
                        </a:lnSpc>
                        <a:spcBef>
                          <a:spcPts val="0"/>
                        </a:spcBef>
                        <a:spcAft>
                          <a:spcPts val="0"/>
                        </a:spcAft>
                      </a:pPr>
                      <a:r>
                        <a:rPr lang="en-US" sz="1400" dirty="0">
                          <a:effectLst/>
                        </a:rPr>
                        <a:t>List the different disciplines worked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Mentor Initials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163199"/>
                  </a:ext>
                </a:extLst>
              </a:tr>
              <a:tr h="413574">
                <a:tc>
                  <a:txBody>
                    <a:bodyPr/>
                    <a:lstStyle/>
                    <a:p>
                      <a:pPr marL="0" marR="0">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9293596"/>
                  </a:ext>
                </a:extLst>
              </a:tr>
            </a:tbl>
          </a:graphicData>
        </a:graphic>
      </p:graphicFrame>
    </p:spTree>
    <p:extLst>
      <p:ext uri="{BB962C8B-B14F-4D97-AF65-F5344CB8AC3E}">
        <p14:creationId xmlns:p14="http://schemas.microsoft.com/office/powerpoint/2010/main" val="373191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B895-5D02-FE4D-9A75-11F529CF71E0}"/>
              </a:ext>
            </a:extLst>
          </p:cNvPr>
          <p:cNvSpPr>
            <a:spLocks noGrp="1"/>
          </p:cNvSpPr>
          <p:nvPr>
            <p:ph type="title"/>
          </p:nvPr>
        </p:nvSpPr>
        <p:spPr/>
        <p:txBody>
          <a:bodyPr/>
          <a:lstStyle/>
          <a:p>
            <a:r>
              <a:rPr lang="en-US" b="1" dirty="0"/>
              <a:t>What is a Mentor?</a:t>
            </a:r>
            <a:br>
              <a:rPr lang="en-US" b="1" dirty="0"/>
            </a:br>
            <a:endParaRPr lang="en-US" b="1" dirty="0"/>
          </a:p>
        </p:txBody>
      </p:sp>
      <p:sp>
        <p:nvSpPr>
          <p:cNvPr id="3" name="Content Placeholder 2">
            <a:extLst>
              <a:ext uri="{FF2B5EF4-FFF2-40B4-BE49-F238E27FC236}">
                <a16:creationId xmlns:a16="http://schemas.microsoft.com/office/drawing/2014/main" id="{F6527F2A-567F-0A4C-BC5E-1F19D4223588}"/>
              </a:ext>
            </a:extLst>
          </p:cNvPr>
          <p:cNvSpPr>
            <a:spLocks noGrp="1"/>
          </p:cNvSpPr>
          <p:nvPr>
            <p:ph idx="1"/>
          </p:nvPr>
        </p:nvSpPr>
        <p:spPr>
          <a:xfrm>
            <a:off x="4919730" y="803186"/>
            <a:ext cx="6748529" cy="5248622"/>
          </a:xfrm>
        </p:spPr>
        <p:txBody>
          <a:bodyPr anchor="t">
            <a:normAutofit/>
          </a:bodyPr>
          <a:lstStyle/>
          <a:p>
            <a:pPr marL="0" indent="0">
              <a:buNone/>
            </a:pPr>
            <a:r>
              <a:rPr lang="en-US" b="1" dirty="0"/>
              <a:t>A mentor, in the historical sense, is seen as someone who:</a:t>
            </a:r>
          </a:p>
          <a:p>
            <a:r>
              <a:rPr lang="en-US" sz="2000" dirty="0"/>
              <a:t>Is a loyal and trusted </a:t>
            </a:r>
            <a:r>
              <a:rPr lang="en-US" sz="2000" i="1" dirty="0"/>
              <a:t>friend, confident, counselor</a:t>
            </a:r>
            <a:r>
              <a:rPr lang="en-US" sz="2000" dirty="0"/>
              <a:t>, and </a:t>
            </a:r>
            <a:r>
              <a:rPr lang="en-US" sz="2000" i="1" dirty="0"/>
              <a:t>advisor</a:t>
            </a:r>
            <a:r>
              <a:rPr lang="en-US" sz="2000" dirty="0"/>
              <a:t>.</a:t>
            </a:r>
          </a:p>
          <a:p>
            <a:r>
              <a:rPr lang="en-US" sz="2000" dirty="0"/>
              <a:t>Is a </a:t>
            </a:r>
            <a:r>
              <a:rPr lang="en-US" sz="2000" i="1" dirty="0"/>
              <a:t>teacher, guide, coach and role model.</a:t>
            </a:r>
          </a:p>
          <a:p>
            <a:r>
              <a:rPr lang="en-US" sz="2000" dirty="0"/>
              <a:t>Is </a:t>
            </a:r>
            <a:r>
              <a:rPr lang="en-US" sz="2000" i="1" dirty="0"/>
              <a:t>entrusted with the care and education of another</a:t>
            </a:r>
            <a:r>
              <a:rPr lang="en-US" sz="2000" dirty="0"/>
              <a:t>.</a:t>
            </a:r>
          </a:p>
          <a:p>
            <a:r>
              <a:rPr lang="en-US" sz="2000" dirty="0"/>
              <a:t>Has </a:t>
            </a:r>
            <a:r>
              <a:rPr lang="en-US" sz="2000" i="1" dirty="0"/>
              <a:t>knowledge and advanced or expert status </a:t>
            </a:r>
            <a:r>
              <a:rPr lang="en-US" sz="2000" dirty="0"/>
              <a:t>and who is </a:t>
            </a:r>
            <a:r>
              <a:rPr lang="en-US" sz="2000" i="1" dirty="0"/>
              <a:t>willing to take a personal interest and nurtures a person of talent and ability.</a:t>
            </a:r>
          </a:p>
          <a:p>
            <a:r>
              <a:rPr lang="en-US" sz="2000" dirty="0"/>
              <a:t>Is </a:t>
            </a:r>
            <a:r>
              <a:rPr lang="en-US" sz="2000" i="1" dirty="0"/>
              <a:t>willing to giveaway what he or she knows </a:t>
            </a:r>
            <a:r>
              <a:rPr lang="en-US" sz="2000" dirty="0"/>
              <a:t>in a non-competitive way.</a:t>
            </a:r>
          </a:p>
          <a:p>
            <a:r>
              <a:rPr lang="en-US" sz="2000" i="1" dirty="0"/>
              <a:t>Represents skill, knowledge, virtue, and accomplishment.</a:t>
            </a:r>
          </a:p>
          <a:p>
            <a:pPr marL="0" indent="0">
              <a:buNone/>
            </a:pPr>
            <a:endParaRPr lang="en-US" dirty="0"/>
          </a:p>
        </p:txBody>
      </p:sp>
      <p:sp>
        <p:nvSpPr>
          <p:cNvPr id="4" name="Slide Number Placeholder 3">
            <a:extLst>
              <a:ext uri="{FF2B5EF4-FFF2-40B4-BE49-F238E27FC236}">
                <a16:creationId xmlns:a16="http://schemas.microsoft.com/office/drawing/2014/main" id="{28212112-CCD3-F94C-8132-C85B1EAF0049}"/>
              </a:ext>
            </a:extLst>
          </p:cNvPr>
          <p:cNvSpPr>
            <a:spLocks noGrp="1"/>
          </p:cNvSpPr>
          <p:nvPr>
            <p:ph type="sldNum" sz="quarter" idx="12"/>
          </p:nvPr>
        </p:nvSpPr>
        <p:spPr/>
        <p:txBody>
          <a:bodyPr/>
          <a:lstStyle/>
          <a:p>
            <a:fld id="{1267485E-2600-B14D-9C9B-573DBF3B3522}" type="slidenum">
              <a:rPr lang="en-US" smtClean="0"/>
              <a:t>7</a:t>
            </a:fld>
            <a:endParaRPr lang="en-US"/>
          </a:p>
        </p:txBody>
      </p:sp>
    </p:spTree>
    <p:extLst>
      <p:ext uri="{BB962C8B-B14F-4D97-AF65-F5344CB8AC3E}">
        <p14:creationId xmlns:p14="http://schemas.microsoft.com/office/powerpoint/2010/main" val="3433386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8C3B-C8B2-6B49-ADBA-A4A37E2FCBAD}"/>
              </a:ext>
            </a:extLst>
          </p:cNvPr>
          <p:cNvSpPr>
            <a:spLocks noGrp="1"/>
          </p:cNvSpPr>
          <p:nvPr>
            <p:ph type="title"/>
          </p:nvPr>
        </p:nvSpPr>
        <p:spPr/>
        <p:txBody>
          <a:bodyPr/>
          <a:lstStyle/>
          <a:p>
            <a:r>
              <a:rPr lang="en-US" b="1" dirty="0"/>
              <a:t>Yearly Individualized Program</a:t>
            </a:r>
          </a:p>
        </p:txBody>
      </p:sp>
      <p:sp>
        <p:nvSpPr>
          <p:cNvPr id="3" name="Content Placeholder 2">
            <a:extLst>
              <a:ext uri="{FF2B5EF4-FFF2-40B4-BE49-F238E27FC236}">
                <a16:creationId xmlns:a16="http://schemas.microsoft.com/office/drawing/2014/main" id="{A1E0E227-28A8-C246-B524-45973A72D151}"/>
              </a:ext>
            </a:extLst>
          </p:cNvPr>
          <p:cNvSpPr>
            <a:spLocks noGrp="1"/>
          </p:cNvSpPr>
          <p:nvPr>
            <p:ph idx="1"/>
          </p:nvPr>
        </p:nvSpPr>
        <p:spPr/>
        <p:txBody>
          <a:bodyPr anchor="t">
            <a:normAutofit lnSpcReduction="10000"/>
          </a:bodyPr>
          <a:lstStyle/>
          <a:p>
            <a:r>
              <a:rPr lang="en-US" dirty="0"/>
              <a:t>Keeping in mind that there are basically 4 age levels in the JOP Program (14-15-16 &amp; 17 year old), JOP participants will come into the program as either a 4 year participant, 3 year participant, 2 year participant, or a 1 year participant. </a:t>
            </a:r>
          </a:p>
          <a:p>
            <a:r>
              <a:rPr lang="en-US" dirty="0"/>
              <a:t>Curriculum programs have been developed to address the age of the participant when they enter the program.</a:t>
            </a:r>
          </a:p>
          <a:p>
            <a:r>
              <a:rPr lang="en-US" dirty="0"/>
              <a:t>Obviously, the more years in the program, the more disciplines can be learned.</a:t>
            </a:r>
          </a:p>
          <a:p>
            <a:r>
              <a:rPr lang="en-US" b="1" dirty="0"/>
              <a:t>Note: </a:t>
            </a:r>
            <a:r>
              <a:rPr lang="en-US" i="1" dirty="0"/>
              <a:t>3 or 4 year participants </a:t>
            </a:r>
            <a:r>
              <a:rPr lang="en-US" dirty="0"/>
              <a:t>can be awarded an Association Level status upon successful completion of the program.</a:t>
            </a:r>
          </a:p>
          <a:p>
            <a:r>
              <a:rPr lang="en-US" b="1" dirty="0"/>
              <a:t>Note: </a:t>
            </a:r>
            <a:r>
              <a:rPr lang="en-US" i="1" dirty="0"/>
              <a:t>1 or 2 year participants </a:t>
            </a:r>
            <a:r>
              <a:rPr lang="en-US" dirty="0"/>
              <a:t>can be awarded an Apprentice Level status upon successful completion of the program.</a:t>
            </a:r>
          </a:p>
        </p:txBody>
      </p:sp>
      <p:sp>
        <p:nvSpPr>
          <p:cNvPr id="4" name="Slide Number Placeholder 3">
            <a:extLst>
              <a:ext uri="{FF2B5EF4-FFF2-40B4-BE49-F238E27FC236}">
                <a16:creationId xmlns:a16="http://schemas.microsoft.com/office/drawing/2014/main" id="{914C27F4-92B6-4947-9974-7AEE9153D40D}"/>
              </a:ext>
            </a:extLst>
          </p:cNvPr>
          <p:cNvSpPr>
            <a:spLocks noGrp="1"/>
          </p:cNvSpPr>
          <p:nvPr>
            <p:ph type="sldNum" sz="quarter" idx="12"/>
          </p:nvPr>
        </p:nvSpPr>
        <p:spPr/>
        <p:txBody>
          <a:bodyPr/>
          <a:lstStyle/>
          <a:p>
            <a:fld id="{1267485E-2600-B14D-9C9B-573DBF3B3522}" type="slidenum">
              <a:rPr lang="en-US" smtClean="0"/>
              <a:t>70</a:t>
            </a:fld>
            <a:endParaRPr lang="en-US"/>
          </a:p>
        </p:txBody>
      </p:sp>
    </p:spTree>
    <p:extLst>
      <p:ext uri="{BB962C8B-B14F-4D97-AF65-F5344CB8AC3E}">
        <p14:creationId xmlns:p14="http://schemas.microsoft.com/office/powerpoint/2010/main" val="4114047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8AB199F-ACE0-E34B-B6B4-B52A76F20553}"/>
              </a:ext>
            </a:extLst>
          </p:cNvPr>
          <p:cNvSpPr>
            <a:spLocks noGrp="1"/>
          </p:cNvSpPr>
          <p:nvPr>
            <p:ph type="title"/>
          </p:nvPr>
        </p:nvSpPr>
        <p:spPr>
          <a:xfrm>
            <a:off x="895415" y="2075504"/>
            <a:ext cx="3654569" cy="2042725"/>
          </a:xfrm>
        </p:spPr>
        <p:txBody>
          <a:bodyPr vert="horz" lIns="228600" tIns="228600" rIns="228600" bIns="0" rtlCol="0" anchor="b">
            <a:normAutofit fontScale="90000"/>
          </a:bodyPr>
          <a:lstStyle/>
          <a:p>
            <a:pPr>
              <a:lnSpc>
                <a:spcPct val="80000"/>
              </a:lnSpc>
            </a:pPr>
            <a:r>
              <a:rPr lang="en-US" sz="4600" b="1" dirty="0"/>
              <a:t>4 Year Program of Disciplines</a:t>
            </a:r>
            <a:br>
              <a:rPr lang="en-US" sz="4600" b="1" dirty="0"/>
            </a:br>
            <a:r>
              <a:rPr lang="en-US" sz="4600" b="1" dirty="0"/>
              <a:t> </a:t>
            </a:r>
            <a:r>
              <a:rPr lang="en-US" sz="3600" b="1" dirty="0"/>
              <a:t>(14 year </a:t>
            </a:r>
            <a:r>
              <a:rPr lang="en-US" sz="3600" b="1" dirty="0" err="1"/>
              <a:t>olds</a:t>
            </a:r>
            <a:r>
              <a:rPr lang="en-US" sz="3600" b="1" dirty="0"/>
              <a:t>)</a:t>
            </a:r>
          </a:p>
        </p:txBody>
      </p:sp>
      <p:sp>
        <p:nvSpPr>
          <p:cNvPr id="4" name="Slide Number Placeholder 3">
            <a:extLst>
              <a:ext uri="{FF2B5EF4-FFF2-40B4-BE49-F238E27FC236}">
                <a16:creationId xmlns:a16="http://schemas.microsoft.com/office/drawing/2014/main" id="{6CAB2461-8302-6F44-83BE-584B5B23017C}"/>
              </a:ext>
            </a:extLst>
          </p:cNvPr>
          <p:cNvSpPr>
            <a:spLocks noGrp="1"/>
          </p:cNvSpPr>
          <p:nvPr>
            <p:ph type="sldNum" sz="quarter" idx="12"/>
          </p:nvPr>
        </p:nvSpPr>
        <p:spPr>
          <a:xfrm>
            <a:off x="3719434" y="320040"/>
            <a:ext cx="914400" cy="320040"/>
          </a:xfrm>
        </p:spPr>
        <p:txBody>
          <a:bodyPr vert="horz" lIns="91440" tIns="45720" rIns="91440" bIns="45720" rtlCol="0" anchor="ctr">
            <a:normAutofit/>
          </a:bodyPr>
          <a:lstStyle/>
          <a:p>
            <a:pPr>
              <a:spcAft>
                <a:spcPts val="600"/>
              </a:spcAft>
            </a:pPr>
            <a:fld id="{1267485E-2600-B14D-9C9B-573DBF3B3522}" type="slidenum">
              <a:rPr lang="en-US" smtClean="0"/>
              <a:pPr>
                <a:spcAft>
                  <a:spcPts val="600"/>
                </a:spcAft>
              </a:pPr>
              <a:t>71</a:t>
            </a:fld>
            <a:endParaRPr lang="en-US"/>
          </a:p>
        </p:txBody>
      </p:sp>
      <p:sp>
        <p:nvSpPr>
          <p:cNvPr id="70"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C7029197-0619-2C4D-9725-C1DFFCAA9CBA}"/>
              </a:ext>
            </a:extLst>
          </p:cNvPr>
          <p:cNvGraphicFramePr>
            <a:graphicFrameLocks noGrp="1"/>
          </p:cNvGraphicFramePr>
          <p:nvPr>
            <p:extLst>
              <p:ext uri="{D42A27DB-BD31-4B8C-83A1-F6EECF244321}">
                <p14:modId xmlns:p14="http://schemas.microsoft.com/office/powerpoint/2010/main" val="2065750617"/>
              </p:ext>
            </p:extLst>
          </p:nvPr>
        </p:nvGraphicFramePr>
        <p:xfrm>
          <a:off x="5125826" y="-59377"/>
          <a:ext cx="6918758" cy="6943368"/>
        </p:xfrm>
        <a:graphic>
          <a:graphicData uri="http://schemas.openxmlformats.org/drawingml/2006/table">
            <a:tbl>
              <a:tblPr firstRow="1" firstCol="1" bandRow="1">
                <a:noFill/>
                <a:tableStyleId>{5C22544A-7EE6-4342-B048-85BDC9FD1C3A}</a:tableStyleId>
              </a:tblPr>
              <a:tblGrid>
                <a:gridCol w="1018762">
                  <a:extLst>
                    <a:ext uri="{9D8B030D-6E8A-4147-A177-3AD203B41FA5}">
                      <a16:colId xmlns:a16="http://schemas.microsoft.com/office/drawing/2014/main" val="2122424204"/>
                    </a:ext>
                  </a:extLst>
                </a:gridCol>
                <a:gridCol w="3008369">
                  <a:extLst>
                    <a:ext uri="{9D8B030D-6E8A-4147-A177-3AD203B41FA5}">
                      <a16:colId xmlns:a16="http://schemas.microsoft.com/office/drawing/2014/main" val="253170501"/>
                    </a:ext>
                  </a:extLst>
                </a:gridCol>
                <a:gridCol w="1302180">
                  <a:extLst>
                    <a:ext uri="{9D8B030D-6E8A-4147-A177-3AD203B41FA5}">
                      <a16:colId xmlns:a16="http://schemas.microsoft.com/office/drawing/2014/main" val="3275659658"/>
                    </a:ext>
                  </a:extLst>
                </a:gridCol>
                <a:gridCol w="1589447">
                  <a:extLst>
                    <a:ext uri="{9D8B030D-6E8A-4147-A177-3AD203B41FA5}">
                      <a16:colId xmlns:a16="http://schemas.microsoft.com/office/drawing/2014/main" val="631325198"/>
                    </a:ext>
                  </a:extLst>
                </a:gridCol>
              </a:tblGrid>
              <a:tr h="590573">
                <a:tc gridSpan="4">
                  <a:txBody>
                    <a:bodyPr/>
                    <a:lstStyle/>
                    <a:p>
                      <a:pPr marL="0" marR="0">
                        <a:lnSpc>
                          <a:spcPct val="115000"/>
                        </a:lnSpc>
                        <a:spcBef>
                          <a:spcPts val="0"/>
                        </a:spcBef>
                        <a:spcAft>
                          <a:spcPts val="0"/>
                        </a:spcAft>
                      </a:pPr>
                      <a:r>
                        <a:rPr lang="en-US" sz="1300" b="0" cap="all" spc="150">
                          <a:solidFill>
                            <a:schemeClr val="lt1"/>
                          </a:solidFill>
                          <a:effectLst/>
                        </a:rPr>
                        <a:t>Four Year plan (14 year old)   (Can come it as an Association Level Official)</a:t>
                      </a:r>
                      <a:endParaRPr lang="en-US" sz="13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lnL>
                    <a:lnR w="12700" cmpd="sng">
                      <a:noFill/>
                    </a:lnR>
                    <a:lnT w="12700" cmpd="sng">
                      <a:noFill/>
                    </a:lnT>
                    <a:lnB w="38100" cmpd="sng">
                      <a:noFill/>
                    </a:lnB>
                    <a:solidFill>
                      <a:srgbClr val="50535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2638487"/>
                  </a:ext>
                </a:extLst>
              </a:tr>
              <a:tr h="1010342">
                <a:tc>
                  <a:txBody>
                    <a:bodyPr/>
                    <a:lstStyle/>
                    <a:p>
                      <a:pPr marL="0" marR="0">
                        <a:lnSpc>
                          <a:spcPct val="115000"/>
                        </a:lnSpc>
                        <a:spcBef>
                          <a:spcPts val="0"/>
                        </a:spcBef>
                        <a:spcAft>
                          <a:spcPts val="0"/>
                        </a:spcAft>
                      </a:pPr>
                      <a:r>
                        <a:rPr lang="en-US" sz="1400" b="1" cap="none" spc="0">
                          <a:solidFill>
                            <a:schemeClr val="tx1"/>
                          </a:solidFill>
                          <a:effectLst/>
                        </a:rPr>
                        <a:t>Year of the program</a:t>
                      </a:r>
                      <a:endParaRPr lang="en-US"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38100" cmpd="sng">
                      <a:noFill/>
                    </a:lnT>
                    <a:lnB w="12700" cmpd="sng">
                      <a:noFill/>
                      <a:prstDash val="solid"/>
                    </a:lnB>
                    <a:noFill/>
                  </a:tcPr>
                </a:tc>
                <a:tc>
                  <a:txBody>
                    <a:bodyPr/>
                    <a:lstStyle/>
                    <a:p>
                      <a:pPr marL="0" marR="0">
                        <a:lnSpc>
                          <a:spcPct val="115000"/>
                        </a:lnSpc>
                        <a:spcBef>
                          <a:spcPts val="0"/>
                        </a:spcBef>
                        <a:spcAft>
                          <a:spcPts val="0"/>
                        </a:spcAft>
                      </a:pPr>
                      <a:r>
                        <a:rPr lang="en-US" sz="1400" cap="none" spc="0" dirty="0">
                          <a:solidFill>
                            <a:schemeClr val="tx1"/>
                          </a:solidFill>
                          <a:effectLst/>
                        </a:rPr>
                        <a:t>Study Content</a:t>
                      </a:r>
                      <a:endParaRPr lang="en-US"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38100" cmpd="sng">
                      <a:noFill/>
                    </a:lnT>
                    <a:lnB w="12700" cmpd="sng">
                      <a:noFill/>
                      <a:prstDash val="solid"/>
                    </a:lnB>
                    <a:noFill/>
                  </a:tcPr>
                </a:tc>
                <a:tc>
                  <a:txBody>
                    <a:bodyPr/>
                    <a:lstStyle/>
                    <a:p>
                      <a:pPr marL="0" marR="0">
                        <a:lnSpc>
                          <a:spcPct val="115000"/>
                        </a:lnSpc>
                        <a:spcBef>
                          <a:spcPts val="0"/>
                        </a:spcBef>
                        <a:spcAft>
                          <a:spcPts val="0"/>
                        </a:spcAft>
                      </a:pPr>
                      <a:r>
                        <a:rPr lang="en-US" sz="1400" cap="none" spc="0">
                          <a:solidFill>
                            <a:schemeClr val="tx1"/>
                          </a:solidFill>
                          <a:effectLst/>
                        </a:rPr>
                        <a:t>Study Guides incorporated</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38100" cmpd="sng">
                      <a:noFill/>
                    </a:lnT>
                    <a:lnB w="12700" cmpd="sng">
                      <a:noFill/>
                      <a:prstDash val="solid"/>
                    </a:lnB>
                    <a:noFill/>
                  </a:tcPr>
                </a:tc>
                <a:tc>
                  <a:txBody>
                    <a:bodyPr/>
                    <a:lstStyle/>
                    <a:p>
                      <a:pPr marL="0" marR="0">
                        <a:lnSpc>
                          <a:spcPct val="115000"/>
                        </a:lnSpc>
                        <a:spcBef>
                          <a:spcPts val="0"/>
                        </a:spcBef>
                        <a:spcAft>
                          <a:spcPts val="0"/>
                        </a:spcAft>
                      </a:pPr>
                      <a:r>
                        <a:rPr lang="en-US" sz="1400" cap="none" spc="0">
                          <a:solidFill>
                            <a:schemeClr val="tx1"/>
                          </a:solidFill>
                          <a:effectLst/>
                        </a:rPr>
                        <a:t>Total number of Study Guides per year</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246852119"/>
                  </a:ext>
                </a:extLst>
              </a:tr>
              <a:tr h="594485">
                <a:tc>
                  <a:txBody>
                    <a:bodyPr/>
                    <a:lstStyle/>
                    <a:p>
                      <a:pPr marL="0" marR="0">
                        <a:lnSpc>
                          <a:spcPct val="115000"/>
                        </a:lnSpc>
                        <a:spcBef>
                          <a:spcPts val="0"/>
                        </a:spcBef>
                        <a:spcAft>
                          <a:spcPts val="0"/>
                        </a:spcAft>
                      </a:pPr>
                      <a:r>
                        <a:rPr lang="en-US" sz="1400" b="1" cap="none" spc="0">
                          <a:solidFill>
                            <a:schemeClr val="tx1"/>
                          </a:solidFill>
                          <a:effectLst/>
                        </a:rPr>
                        <a:t>Year 1</a:t>
                      </a:r>
                    </a:p>
                    <a:p>
                      <a:pPr marL="0" marR="0">
                        <a:lnSpc>
                          <a:spcPct val="115000"/>
                        </a:lnSpc>
                        <a:spcBef>
                          <a:spcPts val="0"/>
                        </a:spcBef>
                        <a:spcAft>
                          <a:spcPts val="0"/>
                        </a:spcAft>
                      </a:pPr>
                      <a:r>
                        <a:rPr lang="en-US" sz="1400" b="1" cap="none" spc="0">
                          <a:solidFill>
                            <a:schemeClr val="tx1"/>
                          </a:solidFill>
                          <a:effectLst/>
                        </a:rPr>
                        <a:t> </a:t>
                      </a:r>
                      <a:endParaRPr lang="en-US"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Bef>
                          <a:spcPts val="0"/>
                        </a:spcBef>
                        <a:spcAft>
                          <a:spcPts val="0"/>
                        </a:spcAft>
                      </a:pPr>
                      <a:r>
                        <a:rPr lang="en-US" sz="1400" cap="none" spc="0">
                          <a:solidFill>
                            <a:schemeClr val="tx1"/>
                          </a:solidFill>
                          <a:effectLst/>
                        </a:rPr>
                        <a:t>Umpire/Starting/Clerking/Finish Line-Lap Scorer</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Bef>
                          <a:spcPts val="0"/>
                        </a:spcBef>
                        <a:spcAft>
                          <a:spcPts val="0"/>
                        </a:spcAft>
                      </a:pPr>
                      <a:r>
                        <a:rPr lang="en-US" sz="1400" cap="none" spc="0">
                          <a:solidFill>
                            <a:schemeClr val="tx1"/>
                          </a:solidFill>
                          <a:effectLst/>
                        </a:rPr>
                        <a:t>1,2,3,4          </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Bef>
                          <a:spcPts val="0"/>
                        </a:spcBef>
                        <a:spcAft>
                          <a:spcPts val="0"/>
                        </a:spcAft>
                      </a:pPr>
                      <a:r>
                        <a:rPr lang="en-US" sz="1400" cap="none" spc="0">
                          <a:solidFill>
                            <a:schemeClr val="tx1"/>
                          </a:solidFill>
                          <a:effectLst/>
                        </a:rPr>
                        <a:t>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29747481"/>
                  </a:ext>
                </a:extLst>
              </a:tr>
              <a:tr h="1218216">
                <a:tc>
                  <a:txBody>
                    <a:bodyPr/>
                    <a:lstStyle/>
                    <a:p>
                      <a:pPr marL="0" marR="0">
                        <a:lnSpc>
                          <a:spcPct val="115000"/>
                        </a:lnSpc>
                        <a:spcBef>
                          <a:spcPts val="0"/>
                        </a:spcBef>
                        <a:spcAft>
                          <a:spcPts val="0"/>
                        </a:spcAft>
                      </a:pPr>
                      <a:r>
                        <a:rPr lang="en-US" sz="1400" b="1" cap="none" spc="0">
                          <a:solidFill>
                            <a:schemeClr val="tx1"/>
                          </a:solidFill>
                          <a:effectLst/>
                        </a:rPr>
                        <a:t>Year 2</a:t>
                      </a:r>
                    </a:p>
                    <a:p>
                      <a:pPr marL="0" marR="0">
                        <a:lnSpc>
                          <a:spcPct val="115000"/>
                        </a:lnSpc>
                        <a:spcBef>
                          <a:spcPts val="0"/>
                        </a:spcBef>
                        <a:spcAft>
                          <a:spcPts val="0"/>
                        </a:spcAft>
                      </a:pPr>
                      <a:r>
                        <a:rPr lang="en-US" sz="1400" b="1" cap="none" spc="0">
                          <a:solidFill>
                            <a:schemeClr val="tx1"/>
                          </a:solidFill>
                          <a:effectLst/>
                        </a:rPr>
                        <a:t> </a:t>
                      </a:r>
                      <a:endParaRPr lang="en-US"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457200" marR="0" indent="8255">
                        <a:lnSpc>
                          <a:spcPct val="115000"/>
                        </a:lnSpc>
                        <a:spcBef>
                          <a:spcPts val="0"/>
                        </a:spcBef>
                        <a:spcAft>
                          <a:spcPts val="0"/>
                        </a:spcAft>
                      </a:pPr>
                      <a:r>
                        <a:rPr lang="en-US" sz="1400" cap="none" spc="0">
                          <a:solidFill>
                            <a:schemeClr val="tx1"/>
                          </a:solidFill>
                          <a:effectLst/>
                        </a:rPr>
                        <a:t>LDR, Race Walking, Wind Gague/ Combined Events General Rules, Marshal) – Plus review of year 1.                            </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Bef>
                          <a:spcPts val="0"/>
                        </a:spcBef>
                        <a:spcAft>
                          <a:spcPts val="0"/>
                        </a:spcAft>
                      </a:pPr>
                      <a:r>
                        <a:rPr lang="en-US" sz="1400" cap="none" spc="0" dirty="0">
                          <a:solidFill>
                            <a:schemeClr val="tx1"/>
                          </a:solidFill>
                          <a:effectLst/>
                        </a:rPr>
                        <a:t>12,14, 15,17,</a:t>
                      </a:r>
                      <a:endParaRPr lang="en-US"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Bef>
                          <a:spcPts val="0"/>
                        </a:spcBef>
                        <a:spcAft>
                          <a:spcPts val="0"/>
                        </a:spcAft>
                      </a:pPr>
                      <a:r>
                        <a:rPr lang="en-US" sz="1400" cap="none" spc="0">
                          <a:solidFill>
                            <a:schemeClr val="tx1"/>
                          </a:solidFill>
                          <a:effectLst/>
                        </a:rPr>
                        <a:t>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89539998"/>
                  </a:ext>
                </a:extLst>
              </a:tr>
              <a:tr h="1218216">
                <a:tc>
                  <a:txBody>
                    <a:bodyPr/>
                    <a:lstStyle/>
                    <a:p>
                      <a:pPr marL="0" marR="0">
                        <a:lnSpc>
                          <a:spcPct val="115000"/>
                        </a:lnSpc>
                        <a:spcBef>
                          <a:spcPts val="0"/>
                        </a:spcBef>
                        <a:spcAft>
                          <a:spcPts val="0"/>
                        </a:spcAft>
                      </a:pPr>
                      <a:r>
                        <a:rPr lang="en-US" sz="1400" b="1" cap="none" spc="0">
                          <a:solidFill>
                            <a:schemeClr val="tx1"/>
                          </a:solidFill>
                          <a:effectLst/>
                        </a:rPr>
                        <a:t>Year 3</a:t>
                      </a:r>
                    </a:p>
                    <a:p>
                      <a:pPr marL="0" marR="0">
                        <a:lnSpc>
                          <a:spcPct val="115000"/>
                        </a:lnSpc>
                        <a:spcBef>
                          <a:spcPts val="0"/>
                        </a:spcBef>
                        <a:spcAft>
                          <a:spcPts val="0"/>
                        </a:spcAft>
                      </a:pPr>
                      <a:r>
                        <a:rPr lang="en-US" sz="1400" b="1" cap="none" spc="0">
                          <a:solidFill>
                            <a:schemeClr val="tx1"/>
                          </a:solidFill>
                          <a:effectLst/>
                        </a:rPr>
                        <a:t> </a:t>
                      </a:r>
                      <a:endParaRPr lang="en-US"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indent="-8255">
                        <a:lnSpc>
                          <a:spcPct val="115000"/>
                        </a:lnSpc>
                        <a:spcBef>
                          <a:spcPts val="0"/>
                        </a:spcBef>
                        <a:spcAft>
                          <a:spcPts val="0"/>
                        </a:spcAft>
                      </a:pPr>
                      <a:r>
                        <a:rPr lang="en-US" sz="1400" cap="none" spc="0">
                          <a:solidFill>
                            <a:schemeClr val="tx1"/>
                          </a:solidFill>
                          <a:effectLst/>
                        </a:rPr>
                        <a:t>Field Events General Rules, Vertical Jumps Common Rules, High Jump,  Pole Vault, VJ General Rules, Plus review of year 1, &amp; 2</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Bef>
                          <a:spcPts val="0"/>
                        </a:spcBef>
                        <a:spcAft>
                          <a:spcPts val="0"/>
                        </a:spcAft>
                      </a:pPr>
                      <a:r>
                        <a:rPr lang="en-US" sz="1400" cap="none" spc="0">
                          <a:solidFill>
                            <a:schemeClr val="tx1"/>
                          </a:solidFill>
                          <a:effectLst/>
                        </a:rPr>
                        <a:t>5,6,7,8,9</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15000"/>
                        </a:lnSpc>
                        <a:spcBef>
                          <a:spcPts val="0"/>
                        </a:spcBef>
                        <a:spcAft>
                          <a:spcPts val="0"/>
                        </a:spcAft>
                      </a:pPr>
                      <a:r>
                        <a:rPr lang="en-US" sz="1400" cap="none" spc="0">
                          <a:solidFill>
                            <a:schemeClr val="tx1"/>
                          </a:solidFill>
                          <a:effectLst/>
                        </a:rPr>
                        <a:t>5</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948076444"/>
                  </a:ext>
                </a:extLst>
              </a:tr>
              <a:tr h="1426144">
                <a:tc>
                  <a:txBody>
                    <a:bodyPr/>
                    <a:lstStyle/>
                    <a:p>
                      <a:pPr marL="0" marR="0">
                        <a:lnSpc>
                          <a:spcPct val="115000"/>
                        </a:lnSpc>
                        <a:spcBef>
                          <a:spcPts val="0"/>
                        </a:spcBef>
                        <a:spcAft>
                          <a:spcPts val="0"/>
                        </a:spcAft>
                      </a:pPr>
                      <a:r>
                        <a:rPr lang="en-US" sz="1400" b="1" cap="none" spc="0" dirty="0">
                          <a:solidFill>
                            <a:schemeClr val="tx1"/>
                          </a:solidFill>
                          <a:effectLst/>
                        </a:rPr>
                        <a:t>Year 4</a:t>
                      </a:r>
                    </a:p>
                    <a:p>
                      <a:pPr marL="0" marR="0">
                        <a:lnSpc>
                          <a:spcPct val="115000"/>
                        </a:lnSpc>
                        <a:spcBef>
                          <a:spcPts val="0"/>
                        </a:spcBef>
                        <a:spcAft>
                          <a:spcPts val="0"/>
                        </a:spcAft>
                      </a:pPr>
                      <a:r>
                        <a:rPr lang="en-US" sz="1400" b="1" cap="none" spc="0" dirty="0">
                          <a:solidFill>
                            <a:schemeClr val="tx1"/>
                          </a:solidFill>
                          <a:effectLst/>
                        </a:rPr>
                        <a:t> </a:t>
                      </a:r>
                      <a:endParaRPr lang="en-US"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457200" marR="0">
                        <a:lnSpc>
                          <a:spcPct val="115000"/>
                        </a:lnSpc>
                        <a:spcBef>
                          <a:spcPts val="0"/>
                        </a:spcBef>
                        <a:spcAft>
                          <a:spcPts val="0"/>
                        </a:spcAft>
                      </a:pPr>
                      <a:r>
                        <a:rPr lang="en-US" sz="1400" cap="none" spc="0">
                          <a:solidFill>
                            <a:schemeClr val="tx1"/>
                          </a:solidFill>
                          <a:effectLst/>
                        </a:rPr>
                        <a:t>Field Event General Rules, Long Jump, Triple Jump/ Meet Management</a:t>
                      </a:r>
                    </a:p>
                    <a:p>
                      <a:pPr marL="457200" marR="0">
                        <a:lnSpc>
                          <a:spcPct val="115000"/>
                        </a:lnSpc>
                        <a:spcBef>
                          <a:spcPts val="0"/>
                        </a:spcBef>
                        <a:spcAft>
                          <a:spcPts val="0"/>
                        </a:spcAft>
                      </a:pPr>
                      <a:r>
                        <a:rPr lang="en-US" sz="1400" cap="none" spc="0">
                          <a:solidFill>
                            <a:schemeClr val="tx1"/>
                          </a:solidFill>
                          <a:effectLst/>
                        </a:rPr>
                        <a:t>Plus review of year 1, 2, &amp; 3,</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Bef>
                          <a:spcPts val="0"/>
                        </a:spcBef>
                        <a:spcAft>
                          <a:spcPts val="0"/>
                        </a:spcAft>
                      </a:pPr>
                      <a:r>
                        <a:rPr lang="en-US" sz="1400" cap="none" spc="0" dirty="0">
                          <a:solidFill>
                            <a:schemeClr val="tx1"/>
                          </a:solidFill>
                          <a:effectLst/>
                        </a:rPr>
                        <a:t>5,10, 11, 16</a:t>
                      </a:r>
                      <a:endParaRPr lang="en-US"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Bef>
                          <a:spcPts val="0"/>
                        </a:spcBef>
                        <a:spcAft>
                          <a:spcPts val="0"/>
                        </a:spcAft>
                      </a:pPr>
                      <a:r>
                        <a:rPr lang="en-US" sz="1400" cap="none" spc="0">
                          <a:solidFill>
                            <a:schemeClr val="tx1"/>
                          </a:solidFill>
                          <a:effectLst/>
                        </a:rPr>
                        <a:t>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3480730"/>
                  </a:ext>
                </a:extLst>
              </a:tr>
              <a:tr h="594485">
                <a:tc>
                  <a:txBody>
                    <a:bodyPr/>
                    <a:lstStyle/>
                    <a:p>
                      <a:pPr marL="0" marR="0">
                        <a:lnSpc>
                          <a:spcPct val="115000"/>
                        </a:lnSpc>
                        <a:spcBef>
                          <a:spcPts val="0"/>
                        </a:spcBef>
                        <a:spcAft>
                          <a:spcPts val="0"/>
                        </a:spcAft>
                      </a:pPr>
                      <a:r>
                        <a:rPr lang="en-US" sz="1400" b="1" cap="none" spc="0">
                          <a:solidFill>
                            <a:schemeClr val="tx1"/>
                          </a:solidFill>
                          <a:effectLst/>
                        </a:rPr>
                        <a:t> </a:t>
                      </a:r>
                    </a:p>
                    <a:p>
                      <a:pPr marL="0" marR="0">
                        <a:lnSpc>
                          <a:spcPct val="115000"/>
                        </a:lnSpc>
                        <a:spcBef>
                          <a:spcPts val="0"/>
                        </a:spcBef>
                        <a:spcAft>
                          <a:spcPts val="0"/>
                        </a:spcAft>
                      </a:pPr>
                      <a:r>
                        <a:rPr lang="en-US" sz="1400" b="1" cap="none" spc="0">
                          <a:solidFill>
                            <a:schemeClr val="tx1"/>
                          </a:solidFill>
                          <a:effectLst/>
                        </a:rPr>
                        <a:t> </a:t>
                      </a:r>
                      <a:endParaRPr lang="en-US"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gridSpan="2">
                  <a:txBody>
                    <a:bodyPr/>
                    <a:lstStyle/>
                    <a:p>
                      <a:pPr marL="0" marR="0">
                        <a:lnSpc>
                          <a:spcPct val="115000"/>
                        </a:lnSpc>
                        <a:spcBef>
                          <a:spcPts val="0"/>
                        </a:spcBef>
                        <a:spcAft>
                          <a:spcPts val="0"/>
                        </a:spcAft>
                      </a:pPr>
                      <a:r>
                        <a:rPr lang="en-US" sz="1400" cap="none" spc="0" dirty="0">
                          <a:solidFill>
                            <a:schemeClr val="tx1"/>
                          </a:solidFill>
                          <a:effectLst/>
                        </a:rPr>
                        <a:t>                                        Total Study Guides covered</a:t>
                      </a:r>
                      <a:endParaRPr lang="en-US"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endParaRPr lang="en-US"/>
                    </a:p>
                  </a:txBody>
                  <a:tcPr/>
                </a:tc>
                <a:tc>
                  <a:txBody>
                    <a:bodyPr/>
                    <a:lstStyle/>
                    <a:p>
                      <a:pPr marL="0" marR="0">
                        <a:lnSpc>
                          <a:spcPct val="115000"/>
                        </a:lnSpc>
                        <a:spcBef>
                          <a:spcPts val="0"/>
                        </a:spcBef>
                        <a:spcAft>
                          <a:spcPts val="0"/>
                        </a:spcAft>
                      </a:pPr>
                      <a:r>
                        <a:rPr lang="en-US" sz="1400" cap="none" spc="0" dirty="0">
                          <a:solidFill>
                            <a:schemeClr val="tx1"/>
                          </a:solidFill>
                          <a:effectLst/>
                        </a:rPr>
                        <a:t>17 total</a:t>
                      </a:r>
                      <a:endParaRPr lang="en-US"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173" marR="113173" marT="113173" marB="113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729025728"/>
                  </a:ext>
                </a:extLst>
              </a:tr>
            </a:tbl>
          </a:graphicData>
        </a:graphic>
      </p:graphicFrame>
    </p:spTree>
    <p:extLst>
      <p:ext uri="{BB962C8B-B14F-4D97-AF65-F5344CB8AC3E}">
        <p14:creationId xmlns:p14="http://schemas.microsoft.com/office/powerpoint/2010/main" val="639940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2E6F-0C05-C44B-8BCA-01DE10C250DB}"/>
              </a:ext>
            </a:extLst>
          </p:cNvPr>
          <p:cNvSpPr>
            <a:spLocks noGrp="1"/>
          </p:cNvSpPr>
          <p:nvPr>
            <p:ph type="title"/>
          </p:nvPr>
        </p:nvSpPr>
        <p:spPr>
          <a:xfrm>
            <a:off x="849442" y="2200779"/>
            <a:ext cx="3498979" cy="2456442"/>
          </a:xfrm>
        </p:spPr>
        <p:txBody>
          <a:bodyPr/>
          <a:lstStyle/>
          <a:p>
            <a:r>
              <a:rPr lang="en-US" b="1" dirty="0"/>
              <a:t>3 Year Program of Disciplines</a:t>
            </a:r>
            <a:br>
              <a:rPr lang="en-US" b="1" dirty="0"/>
            </a:br>
            <a:r>
              <a:rPr lang="en-US" b="1" dirty="0"/>
              <a:t> </a:t>
            </a:r>
            <a:r>
              <a:rPr lang="en-US" sz="3200" b="1" dirty="0"/>
              <a:t>(15 year </a:t>
            </a:r>
            <a:r>
              <a:rPr lang="en-US" sz="3200" b="1" dirty="0" err="1"/>
              <a:t>olds</a:t>
            </a:r>
            <a:r>
              <a:rPr lang="en-US" sz="3200" b="1" dirty="0"/>
              <a:t>)</a:t>
            </a:r>
          </a:p>
        </p:txBody>
      </p:sp>
      <p:sp>
        <p:nvSpPr>
          <p:cNvPr id="4" name="Slide Number Placeholder 3">
            <a:extLst>
              <a:ext uri="{FF2B5EF4-FFF2-40B4-BE49-F238E27FC236}">
                <a16:creationId xmlns:a16="http://schemas.microsoft.com/office/drawing/2014/main" id="{144EB2A3-2E38-754E-8583-F0675B2EAF65}"/>
              </a:ext>
            </a:extLst>
          </p:cNvPr>
          <p:cNvSpPr>
            <a:spLocks noGrp="1"/>
          </p:cNvSpPr>
          <p:nvPr>
            <p:ph type="sldNum" sz="quarter" idx="12"/>
          </p:nvPr>
        </p:nvSpPr>
        <p:spPr/>
        <p:txBody>
          <a:bodyPr/>
          <a:lstStyle/>
          <a:p>
            <a:fld id="{1267485E-2600-B14D-9C9B-573DBF3B3522}" type="slidenum">
              <a:rPr lang="en-US" smtClean="0"/>
              <a:t>72</a:t>
            </a:fld>
            <a:endParaRPr lang="en-US"/>
          </a:p>
        </p:txBody>
      </p:sp>
      <p:graphicFrame>
        <p:nvGraphicFramePr>
          <p:cNvPr id="5" name="Table 4">
            <a:extLst>
              <a:ext uri="{FF2B5EF4-FFF2-40B4-BE49-F238E27FC236}">
                <a16:creationId xmlns:a16="http://schemas.microsoft.com/office/drawing/2014/main" id="{4CC89E56-2A96-CE46-87EB-55638445F25F}"/>
              </a:ext>
            </a:extLst>
          </p:cNvPr>
          <p:cNvGraphicFramePr>
            <a:graphicFrameLocks noGrp="1"/>
          </p:cNvGraphicFramePr>
          <p:nvPr>
            <p:extLst>
              <p:ext uri="{D42A27DB-BD31-4B8C-83A1-F6EECF244321}">
                <p14:modId xmlns:p14="http://schemas.microsoft.com/office/powerpoint/2010/main" val="2574270753"/>
              </p:ext>
            </p:extLst>
          </p:nvPr>
        </p:nvGraphicFramePr>
        <p:xfrm>
          <a:off x="5285230" y="640080"/>
          <a:ext cx="6251775" cy="5863522"/>
        </p:xfrm>
        <a:graphic>
          <a:graphicData uri="http://schemas.openxmlformats.org/drawingml/2006/table">
            <a:tbl>
              <a:tblPr firstRow="1" firstCol="1" bandRow="1">
                <a:tableStyleId>{D7AC3CCA-C797-4891-BE02-D94E43425B78}</a:tableStyleId>
              </a:tblPr>
              <a:tblGrid>
                <a:gridCol w="872146">
                  <a:extLst>
                    <a:ext uri="{9D8B030D-6E8A-4147-A177-3AD203B41FA5}">
                      <a16:colId xmlns:a16="http://schemas.microsoft.com/office/drawing/2014/main" val="1734644886"/>
                    </a:ext>
                  </a:extLst>
                </a:gridCol>
                <a:gridCol w="2511762">
                  <a:extLst>
                    <a:ext uri="{9D8B030D-6E8A-4147-A177-3AD203B41FA5}">
                      <a16:colId xmlns:a16="http://schemas.microsoft.com/office/drawing/2014/main" val="1183337093"/>
                    </a:ext>
                  </a:extLst>
                </a:gridCol>
                <a:gridCol w="1344267">
                  <a:extLst>
                    <a:ext uri="{9D8B030D-6E8A-4147-A177-3AD203B41FA5}">
                      <a16:colId xmlns:a16="http://schemas.microsoft.com/office/drawing/2014/main" val="2687662685"/>
                    </a:ext>
                  </a:extLst>
                </a:gridCol>
                <a:gridCol w="1523600">
                  <a:extLst>
                    <a:ext uri="{9D8B030D-6E8A-4147-A177-3AD203B41FA5}">
                      <a16:colId xmlns:a16="http://schemas.microsoft.com/office/drawing/2014/main" val="2775289195"/>
                    </a:ext>
                  </a:extLst>
                </a:gridCol>
              </a:tblGrid>
              <a:tr h="275587">
                <a:tc gridSpan="4">
                  <a:txBody>
                    <a:bodyPr/>
                    <a:lstStyle/>
                    <a:p>
                      <a:pPr marL="457200" marR="0">
                        <a:lnSpc>
                          <a:spcPct val="115000"/>
                        </a:lnSpc>
                        <a:spcBef>
                          <a:spcPts val="0"/>
                        </a:spcBef>
                        <a:spcAft>
                          <a:spcPts val="0"/>
                        </a:spcAft>
                      </a:pPr>
                      <a:r>
                        <a:rPr lang="en-US" sz="1200" dirty="0">
                          <a:effectLst/>
                        </a:rPr>
                        <a:t>Three Year Plan (15 year old) (Can come in as an Association Level Official)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1131901"/>
                  </a:ext>
                </a:extLst>
              </a:tr>
              <a:tr h="872556">
                <a:tc>
                  <a:txBody>
                    <a:bodyPr/>
                    <a:lstStyle/>
                    <a:p>
                      <a:pPr marL="0" marR="0">
                        <a:lnSpc>
                          <a:spcPct val="115000"/>
                        </a:lnSpc>
                        <a:spcBef>
                          <a:spcPts val="0"/>
                        </a:spcBef>
                        <a:spcAft>
                          <a:spcPts val="0"/>
                        </a:spcAft>
                      </a:pPr>
                      <a:r>
                        <a:rPr lang="en-US" sz="1400">
                          <a:effectLst/>
                        </a:rPr>
                        <a:t>Year of the program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Study Content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Study Guides incorporated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Total number of Study Guides per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extLst>
                  <a:ext uri="{0D108BD9-81ED-4DB2-BD59-A6C34878D82A}">
                    <a16:rowId xmlns:a16="http://schemas.microsoft.com/office/drawing/2014/main" val="3761471180"/>
                  </a:ext>
                </a:extLst>
              </a:tr>
              <a:tr h="593383">
                <a:tc>
                  <a:txBody>
                    <a:bodyPr/>
                    <a:lstStyle/>
                    <a:p>
                      <a:pPr marL="0" marR="0">
                        <a:lnSpc>
                          <a:spcPct val="115000"/>
                        </a:lnSpc>
                        <a:spcBef>
                          <a:spcPts val="0"/>
                        </a:spcBef>
                        <a:spcAft>
                          <a:spcPts val="0"/>
                        </a:spcAft>
                      </a:pPr>
                      <a:r>
                        <a:rPr lang="en-US" sz="1400">
                          <a:effectLst/>
                        </a:rPr>
                        <a:t>Year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a:effectLst/>
                        </a:rPr>
                        <a:t>Umpire/Starting/Clerking/Finish Line-Lap Scorer/Marshal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1,2,3,4,13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extLst>
                  <a:ext uri="{0D108BD9-81ED-4DB2-BD59-A6C34878D82A}">
                    <a16:rowId xmlns:a16="http://schemas.microsoft.com/office/drawing/2014/main" val="280179847"/>
                  </a:ext>
                </a:extLst>
              </a:tr>
              <a:tr h="1324793">
                <a:tc>
                  <a:txBody>
                    <a:bodyPr/>
                    <a:lstStyle/>
                    <a:p>
                      <a:pPr marL="0" marR="0">
                        <a:lnSpc>
                          <a:spcPct val="115000"/>
                        </a:lnSpc>
                        <a:spcBef>
                          <a:spcPts val="0"/>
                        </a:spcBef>
                        <a:spcAft>
                          <a:spcPts val="0"/>
                        </a:spcAft>
                      </a:pPr>
                      <a:r>
                        <a:rPr lang="en-US" sz="14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LDR/Race Walking/Wind Gauge/ Combined Events General     </a:t>
                      </a:r>
                    </a:p>
                    <a:p>
                      <a:pPr marL="0" marR="0">
                        <a:lnSpc>
                          <a:spcPct val="115000"/>
                        </a:lnSpc>
                        <a:spcBef>
                          <a:spcPts val="0"/>
                        </a:spcBef>
                        <a:spcAft>
                          <a:spcPts val="0"/>
                        </a:spcAft>
                      </a:pPr>
                      <a:r>
                        <a:rPr lang="en-US" sz="1400" dirty="0">
                          <a:effectLst/>
                        </a:rPr>
                        <a:t>Rules/Meet Management – Plus Review of Year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dirty="0">
                          <a:effectLst/>
                        </a:rPr>
                        <a:t>12,14, 15,  16,17,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extLst>
                  <a:ext uri="{0D108BD9-81ED-4DB2-BD59-A6C34878D82A}">
                    <a16:rowId xmlns:a16="http://schemas.microsoft.com/office/drawing/2014/main" val="2020375435"/>
                  </a:ext>
                </a:extLst>
              </a:tr>
              <a:tr h="1989247">
                <a:tc>
                  <a:txBody>
                    <a:bodyPr/>
                    <a:lstStyle/>
                    <a:p>
                      <a:pPr marL="0" marR="0">
                        <a:lnSpc>
                          <a:spcPct val="115000"/>
                        </a:lnSpc>
                        <a:spcBef>
                          <a:spcPts val="0"/>
                        </a:spcBef>
                        <a:spcAft>
                          <a:spcPts val="0"/>
                        </a:spcAft>
                      </a:pPr>
                      <a:r>
                        <a:rPr lang="en-US" sz="1400">
                          <a:effectLst/>
                        </a:rPr>
                        <a:t>Year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457200" marR="0">
                        <a:lnSpc>
                          <a:spcPct val="115000"/>
                        </a:lnSpc>
                        <a:spcBef>
                          <a:spcPts val="0"/>
                        </a:spcBef>
                        <a:spcAft>
                          <a:spcPts val="0"/>
                        </a:spcAft>
                      </a:pPr>
                      <a:r>
                        <a:rPr lang="en-US" sz="1400" dirty="0">
                          <a:effectLst/>
                        </a:rPr>
                        <a:t>Field Event General Rules/ HJ/PV General Rules/High Jump/Pole Vault/ Horizontal Jumps General Rules/ Long Jump/Triple Jump.- Plus review of Year 1, &amp; ­2 .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a:effectLst/>
                        </a:rPr>
                        <a:t>5,6,7,8,9,10,11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a:txBody>
                    <a:bodyPr/>
                    <a:lstStyle/>
                    <a:p>
                      <a:pPr marL="0" marR="0">
                        <a:lnSpc>
                          <a:spcPct val="115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extLst>
                  <a:ext uri="{0D108BD9-81ED-4DB2-BD59-A6C34878D82A}">
                    <a16:rowId xmlns:a16="http://schemas.microsoft.com/office/drawing/2014/main" val="1450127854"/>
                  </a:ext>
                </a:extLst>
              </a:tr>
              <a:tr h="587589">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gridSpan="2">
                  <a:txBody>
                    <a:bodyPr/>
                    <a:lstStyle/>
                    <a:p>
                      <a:pPr marL="0" marR="0">
                        <a:lnSpc>
                          <a:spcPct val="115000"/>
                        </a:lnSpc>
                        <a:spcBef>
                          <a:spcPts val="0"/>
                        </a:spcBef>
                        <a:spcAft>
                          <a:spcPts val="0"/>
                        </a:spcAft>
                      </a:pPr>
                      <a:r>
                        <a:rPr lang="en-US" sz="1400" dirty="0">
                          <a:effectLst/>
                        </a:rPr>
                        <a:t>                                                       Total Study Guides covered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17 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341" marR="71341" marT="0" marB="0"/>
                </a:tc>
                <a:extLst>
                  <a:ext uri="{0D108BD9-81ED-4DB2-BD59-A6C34878D82A}">
                    <a16:rowId xmlns:a16="http://schemas.microsoft.com/office/drawing/2014/main" val="3123970764"/>
                  </a:ext>
                </a:extLst>
              </a:tr>
            </a:tbl>
          </a:graphicData>
        </a:graphic>
      </p:graphicFrame>
    </p:spTree>
    <p:extLst>
      <p:ext uri="{BB962C8B-B14F-4D97-AF65-F5344CB8AC3E}">
        <p14:creationId xmlns:p14="http://schemas.microsoft.com/office/powerpoint/2010/main" val="3646710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7499-80BC-2844-A164-7E0F7840FFAC}"/>
              </a:ext>
            </a:extLst>
          </p:cNvPr>
          <p:cNvSpPr>
            <a:spLocks noGrp="1"/>
          </p:cNvSpPr>
          <p:nvPr>
            <p:ph type="title"/>
          </p:nvPr>
        </p:nvSpPr>
        <p:spPr/>
        <p:txBody>
          <a:bodyPr/>
          <a:lstStyle/>
          <a:p>
            <a:r>
              <a:rPr lang="en-US" b="1" dirty="0"/>
              <a:t>2 year Program of </a:t>
            </a:r>
            <a:r>
              <a:rPr lang="en-US" b="1" dirty="0" err="1"/>
              <a:t>Diciplines</a:t>
            </a:r>
            <a:r>
              <a:rPr lang="en-US" b="1" dirty="0"/>
              <a:t> </a:t>
            </a:r>
            <a:br>
              <a:rPr lang="en-US" b="1" dirty="0"/>
            </a:br>
            <a:r>
              <a:rPr lang="en-US" sz="3200" b="1" dirty="0"/>
              <a:t>(16 year old)</a:t>
            </a:r>
          </a:p>
        </p:txBody>
      </p:sp>
      <p:sp>
        <p:nvSpPr>
          <p:cNvPr id="4" name="Slide Number Placeholder 3">
            <a:extLst>
              <a:ext uri="{FF2B5EF4-FFF2-40B4-BE49-F238E27FC236}">
                <a16:creationId xmlns:a16="http://schemas.microsoft.com/office/drawing/2014/main" id="{D0BB6807-F966-5742-A784-EA22099893BC}"/>
              </a:ext>
            </a:extLst>
          </p:cNvPr>
          <p:cNvSpPr>
            <a:spLocks noGrp="1"/>
          </p:cNvSpPr>
          <p:nvPr>
            <p:ph type="sldNum" sz="quarter" idx="12"/>
          </p:nvPr>
        </p:nvSpPr>
        <p:spPr/>
        <p:txBody>
          <a:bodyPr/>
          <a:lstStyle/>
          <a:p>
            <a:fld id="{1267485E-2600-B14D-9C9B-573DBF3B3522}" type="slidenum">
              <a:rPr lang="en-US" smtClean="0"/>
              <a:t>73</a:t>
            </a:fld>
            <a:endParaRPr lang="en-US"/>
          </a:p>
        </p:txBody>
      </p:sp>
      <p:graphicFrame>
        <p:nvGraphicFramePr>
          <p:cNvPr id="5" name="Table 4">
            <a:extLst>
              <a:ext uri="{FF2B5EF4-FFF2-40B4-BE49-F238E27FC236}">
                <a16:creationId xmlns:a16="http://schemas.microsoft.com/office/drawing/2014/main" id="{2F47597E-823A-094E-A0B1-A5A2D43E2BDE}"/>
              </a:ext>
            </a:extLst>
          </p:cNvPr>
          <p:cNvGraphicFramePr>
            <a:graphicFrameLocks noGrp="1"/>
          </p:cNvGraphicFramePr>
          <p:nvPr>
            <p:extLst>
              <p:ext uri="{D42A27DB-BD31-4B8C-83A1-F6EECF244321}">
                <p14:modId xmlns:p14="http://schemas.microsoft.com/office/powerpoint/2010/main" val="926763673"/>
              </p:ext>
            </p:extLst>
          </p:nvPr>
        </p:nvGraphicFramePr>
        <p:xfrm>
          <a:off x="4807130" y="91440"/>
          <a:ext cx="7001694" cy="6756868"/>
        </p:xfrm>
        <a:graphic>
          <a:graphicData uri="http://schemas.openxmlformats.org/drawingml/2006/table">
            <a:tbl>
              <a:tblPr firstRow="1" firstCol="1" bandRow="1">
                <a:noFill/>
                <a:tableStyleId>{5C22544A-7EE6-4342-B048-85BDC9FD1C3A}</a:tableStyleId>
              </a:tblPr>
              <a:tblGrid>
                <a:gridCol w="1730367">
                  <a:extLst>
                    <a:ext uri="{9D8B030D-6E8A-4147-A177-3AD203B41FA5}">
                      <a16:colId xmlns:a16="http://schemas.microsoft.com/office/drawing/2014/main" val="4008293122"/>
                    </a:ext>
                  </a:extLst>
                </a:gridCol>
                <a:gridCol w="2438170">
                  <a:extLst>
                    <a:ext uri="{9D8B030D-6E8A-4147-A177-3AD203B41FA5}">
                      <a16:colId xmlns:a16="http://schemas.microsoft.com/office/drawing/2014/main" val="1436811806"/>
                    </a:ext>
                  </a:extLst>
                </a:gridCol>
                <a:gridCol w="1684670">
                  <a:extLst>
                    <a:ext uri="{9D8B030D-6E8A-4147-A177-3AD203B41FA5}">
                      <a16:colId xmlns:a16="http://schemas.microsoft.com/office/drawing/2014/main" val="4120237105"/>
                    </a:ext>
                  </a:extLst>
                </a:gridCol>
                <a:gridCol w="1148487">
                  <a:extLst>
                    <a:ext uri="{9D8B030D-6E8A-4147-A177-3AD203B41FA5}">
                      <a16:colId xmlns:a16="http://schemas.microsoft.com/office/drawing/2014/main" val="4187451287"/>
                    </a:ext>
                  </a:extLst>
                </a:gridCol>
              </a:tblGrid>
              <a:tr h="443924">
                <a:tc gridSpan="4">
                  <a:txBody>
                    <a:bodyPr/>
                    <a:lstStyle/>
                    <a:p>
                      <a:pPr marL="0" marR="0" algn="ctr">
                        <a:lnSpc>
                          <a:spcPct val="115000"/>
                        </a:lnSpc>
                        <a:spcBef>
                          <a:spcPts val="0"/>
                        </a:spcBef>
                        <a:spcAft>
                          <a:spcPts val="0"/>
                        </a:spcAft>
                      </a:pPr>
                      <a:r>
                        <a:rPr lang="en-US" sz="1400" b="1" dirty="0">
                          <a:solidFill>
                            <a:srgbClr val="FFFFFF"/>
                          </a:solidFill>
                          <a:effectLst/>
                        </a:rPr>
                        <a:t>Two Year Plan (16 year </a:t>
                      </a:r>
                      <a:r>
                        <a:rPr lang="en-US" sz="1400" b="1" dirty="0" err="1">
                          <a:solidFill>
                            <a:srgbClr val="FFFFFF"/>
                          </a:solidFill>
                          <a:effectLst/>
                        </a:rPr>
                        <a:t>olds</a:t>
                      </a:r>
                      <a:r>
                        <a:rPr lang="en-US" sz="1400" b="1" dirty="0">
                          <a:solidFill>
                            <a:srgbClr val="FFFFFF"/>
                          </a:solidFill>
                          <a:effectLst/>
                        </a:rPr>
                        <a:t>) (will come in the Apprentice Level Official)</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982007"/>
                  </a:ext>
                </a:extLst>
              </a:tr>
              <a:tr h="1446765">
                <a:tc>
                  <a:txBody>
                    <a:bodyPr/>
                    <a:lstStyle/>
                    <a:p>
                      <a:pPr marL="0" marR="0">
                        <a:lnSpc>
                          <a:spcPct val="115000"/>
                        </a:lnSpc>
                        <a:spcBef>
                          <a:spcPts val="0"/>
                        </a:spcBef>
                        <a:spcAft>
                          <a:spcPts val="0"/>
                        </a:spcAft>
                      </a:pPr>
                      <a:r>
                        <a:rPr lang="en-US" sz="1400" b="1" dirty="0">
                          <a:solidFill>
                            <a:srgbClr val="FFFFFF"/>
                          </a:solidFill>
                          <a:effectLst/>
                        </a:rPr>
                        <a:t>Year of the program</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Study Content</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Study Guides incorporated</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Total number of Study Guides per year</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99955203"/>
                  </a:ext>
                </a:extLst>
              </a:tr>
              <a:tr h="1446765">
                <a:tc>
                  <a:txBody>
                    <a:bodyPr/>
                    <a:lstStyle/>
                    <a:p>
                      <a:pPr marL="0" marR="0">
                        <a:lnSpc>
                          <a:spcPct val="115000"/>
                        </a:lnSpc>
                        <a:spcBef>
                          <a:spcPts val="0"/>
                        </a:spcBef>
                        <a:spcAft>
                          <a:spcPts val="0"/>
                        </a:spcAft>
                      </a:pPr>
                      <a:r>
                        <a:rPr lang="en-US" sz="1400" b="1" dirty="0">
                          <a:solidFill>
                            <a:srgbClr val="FFFFFF"/>
                          </a:solidFill>
                          <a:effectLst/>
                        </a:rPr>
                        <a:t>Year 1</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Umpire/Starting/Clerking/Finish Line-Lap Scorer/Marshal/LDR/ Race Walking/Wind Gauge/ Meet Mgmt.</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1,2,3,4, 13,14,15, 16, </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8</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78785926"/>
                  </a:ext>
                </a:extLst>
              </a:tr>
              <a:tr h="2474991">
                <a:tc>
                  <a:txBody>
                    <a:bodyPr/>
                    <a:lstStyle/>
                    <a:p>
                      <a:pPr marL="0" marR="0">
                        <a:lnSpc>
                          <a:spcPct val="115000"/>
                        </a:lnSpc>
                        <a:spcBef>
                          <a:spcPts val="0"/>
                        </a:spcBef>
                        <a:spcAft>
                          <a:spcPts val="0"/>
                        </a:spcAft>
                      </a:pPr>
                      <a:r>
                        <a:rPr lang="en-US" sz="1400" b="1" dirty="0">
                          <a:solidFill>
                            <a:srgbClr val="FFFFFF"/>
                          </a:solidFill>
                          <a:effectLst/>
                        </a:rPr>
                        <a:t>Year 2</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Field Event General Rules/ Vertical Jumps General Rules/High Jump/Pole Vault/ Horizontal Jumps General Rules/Long Jump/Triple Jump/ Combined Events GR/Marshal</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5,6,7,8,9,10,11,12,17</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9</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096038542"/>
                  </a:ext>
                </a:extLst>
              </a:tr>
              <a:tr h="418538">
                <a:tc>
                  <a:txBody>
                    <a:bodyPr/>
                    <a:lstStyle/>
                    <a:p>
                      <a:pPr marL="0" marR="0">
                        <a:lnSpc>
                          <a:spcPct val="115000"/>
                        </a:lnSpc>
                        <a:spcBef>
                          <a:spcPts val="0"/>
                        </a:spcBef>
                        <a:spcAft>
                          <a:spcPts val="0"/>
                        </a:spcAft>
                      </a:pPr>
                      <a:r>
                        <a:rPr lang="en-US" sz="1100" b="1">
                          <a:solidFill>
                            <a:srgbClr val="FFFFFF"/>
                          </a:solidFill>
                          <a:effectLst/>
                        </a:rPr>
                        <a:t> </a:t>
                      </a:r>
                      <a:endPar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gridSpan="2">
                  <a:txBody>
                    <a:bodyPr/>
                    <a:lstStyle/>
                    <a:p>
                      <a:pPr marL="0" marR="0" algn="r">
                        <a:lnSpc>
                          <a:spcPct val="115000"/>
                        </a:lnSpc>
                        <a:spcBef>
                          <a:spcPts val="0"/>
                        </a:spcBef>
                        <a:spcAft>
                          <a:spcPts val="0"/>
                        </a:spcAft>
                      </a:pPr>
                      <a:r>
                        <a:rPr lang="en-US" sz="1600">
                          <a:solidFill>
                            <a:schemeClr val="tx1">
                              <a:lumMod val="85000"/>
                              <a:lumOff val="15000"/>
                            </a:schemeClr>
                          </a:solidFill>
                          <a:effectLst/>
                        </a:rPr>
                        <a:t>Total Study Guides covered </a:t>
                      </a:r>
                      <a:endParaRPr lang="en-US" sz="16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hMerge="1">
                  <a:txBody>
                    <a:bodyPr/>
                    <a:lstStyle/>
                    <a:p>
                      <a:endParaRPr lang="en-US"/>
                    </a:p>
                  </a:txBody>
                  <a:tcPr/>
                </a:tc>
                <a:tc>
                  <a:txBody>
                    <a:bodyPr/>
                    <a:lstStyle/>
                    <a:p>
                      <a:pPr marL="0" marR="0">
                        <a:lnSpc>
                          <a:spcPct val="115000"/>
                        </a:lnSpc>
                        <a:spcBef>
                          <a:spcPts val="0"/>
                        </a:spcBef>
                        <a:spcAft>
                          <a:spcPts val="0"/>
                        </a:spcAft>
                      </a:pPr>
                      <a:r>
                        <a:rPr lang="en-US" sz="1600" dirty="0">
                          <a:solidFill>
                            <a:schemeClr val="tx1">
                              <a:lumMod val="85000"/>
                              <a:lumOff val="15000"/>
                            </a:schemeClr>
                          </a:solidFill>
                          <a:effectLst/>
                        </a:rPr>
                        <a:t>17 total</a:t>
                      </a:r>
                      <a:endParaRPr lang="en-US"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613" marR="96968" marT="96968" marB="96968">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421931005"/>
                  </a:ext>
                </a:extLst>
              </a:tr>
            </a:tbl>
          </a:graphicData>
        </a:graphic>
      </p:graphicFrame>
    </p:spTree>
    <p:extLst>
      <p:ext uri="{BB962C8B-B14F-4D97-AF65-F5344CB8AC3E}">
        <p14:creationId xmlns:p14="http://schemas.microsoft.com/office/powerpoint/2010/main" val="8541986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5FC-F1DD-2D46-848F-5BCE0285FACA}"/>
              </a:ext>
            </a:extLst>
          </p:cNvPr>
          <p:cNvSpPr>
            <a:spLocks noGrp="1"/>
          </p:cNvSpPr>
          <p:nvPr>
            <p:ph type="title"/>
          </p:nvPr>
        </p:nvSpPr>
        <p:spPr/>
        <p:txBody>
          <a:bodyPr>
            <a:normAutofit fontScale="90000"/>
          </a:bodyPr>
          <a:lstStyle/>
          <a:p>
            <a:r>
              <a:rPr lang="en-US" b="1" dirty="0"/>
              <a:t>1 Year Program of Disciplines</a:t>
            </a:r>
            <a:br>
              <a:rPr lang="en-US" b="1" dirty="0"/>
            </a:br>
            <a:r>
              <a:rPr lang="en-US" b="1" dirty="0"/>
              <a:t>(17 year old) Pick a trac to follow</a:t>
            </a:r>
          </a:p>
        </p:txBody>
      </p:sp>
      <p:sp>
        <p:nvSpPr>
          <p:cNvPr id="4" name="Slide Number Placeholder 3">
            <a:extLst>
              <a:ext uri="{FF2B5EF4-FFF2-40B4-BE49-F238E27FC236}">
                <a16:creationId xmlns:a16="http://schemas.microsoft.com/office/drawing/2014/main" id="{C758DAF0-F27D-5842-8313-A8ADF272A252}"/>
              </a:ext>
            </a:extLst>
          </p:cNvPr>
          <p:cNvSpPr>
            <a:spLocks noGrp="1"/>
          </p:cNvSpPr>
          <p:nvPr>
            <p:ph type="sldNum" sz="quarter" idx="12"/>
          </p:nvPr>
        </p:nvSpPr>
        <p:spPr/>
        <p:txBody>
          <a:bodyPr/>
          <a:lstStyle/>
          <a:p>
            <a:fld id="{1267485E-2600-B14D-9C9B-573DBF3B3522}" type="slidenum">
              <a:rPr lang="en-US" smtClean="0"/>
              <a:t>74</a:t>
            </a:fld>
            <a:endParaRPr lang="en-US"/>
          </a:p>
        </p:txBody>
      </p:sp>
      <p:graphicFrame>
        <p:nvGraphicFramePr>
          <p:cNvPr id="5" name="Table 4">
            <a:extLst>
              <a:ext uri="{FF2B5EF4-FFF2-40B4-BE49-F238E27FC236}">
                <a16:creationId xmlns:a16="http://schemas.microsoft.com/office/drawing/2014/main" id="{92D8C92C-8940-AE4D-8B1A-324F4E71A955}"/>
              </a:ext>
            </a:extLst>
          </p:cNvPr>
          <p:cNvGraphicFramePr>
            <a:graphicFrameLocks noGrp="1"/>
          </p:cNvGraphicFramePr>
          <p:nvPr>
            <p:extLst>
              <p:ext uri="{D42A27DB-BD31-4B8C-83A1-F6EECF244321}">
                <p14:modId xmlns:p14="http://schemas.microsoft.com/office/powerpoint/2010/main" val="1856666747"/>
              </p:ext>
            </p:extLst>
          </p:nvPr>
        </p:nvGraphicFramePr>
        <p:xfrm>
          <a:off x="4847069" y="157664"/>
          <a:ext cx="6230662" cy="6695514"/>
        </p:xfrm>
        <a:graphic>
          <a:graphicData uri="http://schemas.openxmlformats.org/drawingml/2006/table">
            <a:tbl>
              <a:tblPr firstRow="1" firstCol="1" bandRow="1">
                <a:noFill/>
                <a:tableStyleId>{5C22544A-7EE6-4342-B048-85BDC9FD1C3A}</a:tableStyleId>
              </a:tblPr>
              <a:tblGrid>
                <a:gridCol w="990850">
                  <a:extLst>
                    <a:ext uri="{9D8B030D-6E8A-4147-A177-3AD203B41FA5}">
                      <a16:colId xmlns:a16="http://schemas.microsoft.com/office/drawing/2014/main" val="2346728507"/>
                    </a:ext>
                  </a:extLst>
                </a:gridCol>
                <a:gridCol w="2309468">
                  <a:extLst>
                    <a:ext uri="{9D8B030D-6E8A-4147-A177-3AD203B41FA5}">
                      <a16:colId xmlns:a16="http://schemas.microsoft.com/office/drawing/2014/main" val="288321079"/>
                    </a:ext>
                  </a:extLst>
                </a:gridCol>
                <a:gridCol w="1543588">
                  <a:extLst>
                    <a:ext uri="{9D8B030D-6E8A-4147-A177-3AD203B41FA5}">
                      <a16:colId xmlns:a16="http://schemas.microsoft.com/office/drawing/2014/main" val="2763920808"/>
                    </a:ext>
                  </a:extLst>
                </a:gridCol>
                <a:gridCol w="1386756">
                  <a:extLst>
                    <a:ext uri="{9D8B030D-6E8A-4147-A177-3AD203B41FA5}">
                      <a16:colId xmlns:a16="http://schemas.microsoft.com/office/drawing/2014/main" val="2172298562"/>
                    </a:ext>
                  </a:extLst>
                </a:gridCol>
              </a:tblGrid>
              <a:tr h="768137">
                <a:tc gridSpan="4">
                  <a:txBody>
                    <a:bodyPr/>
                    <a:lstStyle/>
                    <a:p>
                      <a:pPr marL="0" marR="0">
                        <a:lnSpc>
                          <a:spcPct val="115000"/>
                        </a:lnSpc>
                        <a:spcBef>
                          <a:spcPts val="0"/>
                        </a:spcBef>
                        <a:spcAft>
                          <a:spcPts val="0"/>
                        </a:spcAft>
                      </a:pPr>
                      <a:r>
                        <a:rPr lang="en-US" sz="1200" b="1" dirty="0">
                          <a:solidFill>
                            <a:srgbClr val="FFFFFF"/>
                          </a:solidFill>
                          <a:effectLst/>
                        </a:rPr>
                        <a:t>One Year Plan – (17 year old). Working under the same premise of the 5 credentialed areas…the 17 year old may have to “Declare a Track trac or a Field trac or a LDR-Off Track//Race Walking/Marshal trac.</a:t>
                      </a:r>
                      <a:endPar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4271574"/>
                  </a:ext>
                </a:extLst>
              </a:tr>
              <a:tr h="1148012">
                <a:tc>
                  <a:txBody>
                    <a:bodyPr/>
                    <a:lstStyle/>
                    <a:p>
                      <a:pPr marL="0" marR="0">
                        <a:lnSpc>
                          <a:spcPct val="115000"/>
                        </a:lnSpc>
                        <a:spcBef>
                          <a:spcPts val="0"/>
                        </a:spcBef>
                        <a:spcAft>
                          <a:spcPts val="0"/>
                        </a:spcAft>
                      </a:pPr>
                      <a:r>
                        <a:rPr lang="en-US" sz="1200" b="1">
                          <a:solidFill>
                            <a:srgbClr val="FFFFFF"/>
                          </a:solidFill>
                          <a:effectLst/>
                        </a:rPr>
                        <a:t>Year of the program</a:t>
                      </a:r>
                      <a:endPar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Study Content</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Study Guides incorporated</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200" b="1">
                          <a:solidFill>
                            <a:schemeClr val="tx1">
                              <a:lumMod val="85000"/>
                              <a:lumOff val="15000"/>
                            </a:schemeClr>
                          </a:solidFill>
                          <a:effectLst/>
                        </a:rPr>
                        <a:t>Total number of Study Guides per year</a:t>
                      </a:r>
                      <a:endParaRPr lang="en-US" sz="1200" b="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19631322"/>
                  </a:ext>
                </a:extLst>
              </a:tr>
              <a:tr h="958074">
                <a:tc>
                  <a:txBody>
                    <a:bodyPr/>
                    <a:lstStyle/>
                    <a:p>
                      <a:pPr marL="0" marR="0">
                        <a:lnSpc>
                          <a:spcPct val="115000"/>
                        </a:lnSpc>
                        <a:spcBef>
                          <a:spcPts val="0"/>
                        </a:spcBef>
                        <a:spcAft>
                          <a:spcPts val="0"/>
                        </a:spcAft>
                      </a:pPr>
                      <a:r>
                        <a:rPr lang="en-US" sz="1200" b="1">
                          <a:solidFill>
                            <a:srgbClr val="FFFFFF"/>
                          </a:solidFill>
                          <a:effectLst/>
                        </a:rPr>
                        <a:t>Year 1</a:t>
                      </a:r>
                    </a:p>
                    <a:p>
                      <a:pPr marL="0" marR="0">
                        <a:lnSpc>
                          <a:spcPct val="115000"/>
                        </a:lnSpc>
                        <a:spcBef>
                          <a:spcPts val="0"/>
                        </a:spcBef>
                        <a:spcAft>
                          <a:spcPts val="0"/>
                        </a:spcAft>
                      </a:pPr>
                      <a:r>
                        <a:rPr lang="en-US" sz="1200" b="1">
                          <a:solidFill>
                            <a:srgbClr val="FFFFFF"/>
                          </a:solidFill>
                          <a:effectLst/>
                        </a:rPr>
                        <a:t> </a:t>
                      </a:r>
                      <a:endPar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200" b="1" u="sng">
                          <a:solidFill>
                            <a:schemeClr val="tx1">
                              <a:lumMod val="85000"/>
                              <a:lumOff val="15000"/>
                            </a:schemeClr>
                          </a:solidFill>
                          <a:effectLst/>
                        </a:rPr>
                        <a:t>Track Events trac</a:t>
                      </a:r>
                      <a:r>
                        <a:rPr lang="en-US" sz="1200" b="1">
                          <a:solidFill>
                            <a:schemeClr val="tx1">
                              <a:lumMod val="85000"/>
                              <a:lumOff val="15000"/>
                            </a:schemeClr>
                          </a:solidFill>
                          <a:effectLst/>
                        </a:rPr>
                        <a:t>:</a:t>
                      </a:r>
                    </a:p>
                    <a:p>
                      <a:pPr marL="0" marR="0">
                        <a:lnSpc>
                          <a:spcPct val="115000"/>
                        </a:lnSpc>
                        <a:spcBef>
                          <a:spcPts val="0"/>
                        </a:spcBef>
                        <a:spcAft>
                          <a:spcPts val="0"/>
                        </a:spcAft>
                      </a:pPr>
                      <a:r>
                        <a:rPr lang="en-US" sz="1200" b="1">
                          <a:solidFill>
                            <a:schemeClr val="tx1">
                              <a:lumMod val="85000"/>
                              <a:lumOff val="15000"/>
                            </a:schemeClr>
                          </a:solidFill>
                          <a:effectLst/>
                        </a:rPr>
                        <a:t>(Umpire/Starting/Clerking/Finish Line-Lap Scorer/Combined Events GR/Marshal</a:t>
                      </a:r>
                      <a:endParaRPr lang="en-US" sz="1200" b="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1,2,3,4,12,14</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6</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020953782"/>
                  </a:ext>
                </a:extLst>
              </a:tr>
              <a:tr h="1535846">
                <a:tc>
                  <a:txBody>
                    <a:bodyPr/>
                    <a:lstStyle/>
                    <a:p>
                      <a:pPr marL="0" marR="0">
                        <a:lnSpc>
                          <a:spcPct val="115000"/>
                        </a:lnSpc>
                        <a:spcBef>
                          <a:spcPts val="0"/>
                        </a:spcBef>
                        <a:spcAft>
                          <a:spcPts val="0"/>
                        </a:spcAft>
                      </a:pPr>
                      <a:r>
                        <a:rPr lang="en-US" sz="1200" b="1">
                          <a:solidFill>
                            <a:srgbClr val="FFFFFF"/>
                          </a:solidFill>
                          <a:effectLst/>
                        </a:rPr>
                        <a:t>Year 1</a:t>
                      </a:r>
                      <a:endPar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nSpc>
                          <a:spcPct val="115000"/>
                        </a:lnSpc>
                        <a:spcBef>
                          <a:spcPts val="0"/>
                        </a:spcBef>
                        <a:spcAft>
                          <a:spcPts val="0"/>
                        </a:spcAft>
                      </a:pPr>
                      <a:r>
                        <a:rPr lang="en-US" sz="1200" b="1" u="sng">
                          <a:solidFill>
                            <a:schemeClr val="tx1">
                              <a:lumMod val="85000"/>
                              <a:lumOff val="15000"/>
                            </a:schemeClr>
                          </a:solidFill>
                          <a:effectLst/>
                        </a:rPr>
                        <a:t>Field Events trac:</a:t>
                      </a:r>
                      <a:endParaRPr lang="en-US" sz="1200" b="1">
                        <a:solidFill>
                          <a:schemeClr val="tx1">
                            <a:lumMod val="85000"/>
                            <a:lumOff val="15000"/>
                          </a:schemeClr>
                        </a:solidFill>
                        <a:effectLst/>
                      </a:endParaRPr>
                    </a:p>
                    <a:p>
                      <a:pPr marL="0" marR="0">
                        <a:lnSpc>
                          <a:spcPct val="115000"/>
                        </a:lnSpc>
                        <a:spcBef>
                          <a:spcPts val="0"/>
                        </a:spcBef>
                        <a:spcAft>
                          <a:spcPts val="0"/>
                        </a:spcAft>
                      </a:pPr>
                      <a:r>
                        <a:rPr lang="en-US" sz="1200" b="1">
                          <a:solidFill>
                            <a:schemeClr val="tx1">
                              <a:lumMod val="85000"/>
                              <a:lumOff val="15000"/>
                            </a:schemeClr>
                          </a:solidFill>
                          <a:effectLst/>
                        </a:rPr>
                        <a:t>Field Event General Rules/ Vertical Jumps Common Rules/High Jump/ Pole Vault/ Horizontal Jumps General Rules/Long Jump/ Triple Jump/ Combined Events GR/Marshall</a:t>
                      </a:r>
                      <a:endParaRPr lang="en-US" sz="1200" b="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5,6,7,8,9,10,11,12,14</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9</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1750005"/>
                  </a:ext>
                </a:extLst>
              </a:tr>
              <a:tr h="1093003">
                <a:tc>
                  <a:txBody>
                    <a:bodyPr/>
                    <a:lstStyle/>
                    <a:p>
                      <a:pPr marL="0" marR="0">
                        <a:lnSpc>
                          <a:spcPct val="115000"/>
                        </a:lnSpc>
                        <a:spcBef>
                          <a:spcPts val="0"/>
                        </a:spcBef>
                        <a:spcAft>
                          <a:spcPts val="0"/>
                        </a:spcAft>
                      </a:pPr>
                      <a:r>
                        <a:rPr lang="en-US" sz="1200" b="1">
                          <a:solidFill>
                            <a:srgbClr val="FFFFFF"/>
                          </a:solidFill>
                          <a:effectLst/>
                        </a:rPr>
                        <a:t>Year 1 </a:t>
                      </a:r>
                      <a:endPar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7620" marR="0" indent="-7620">
                        <a:lnSpc>
                          <a:spcPct val="115000"/>
                        </a:lnSpc>
                        <a:spcBef>
                          <a:spcPts val="0"/>
                        </a:spcBef>
                        <a:spcAft>
                          <a:spcPts val="1000"/>
                        </a:spcAft>
                      </a:pPr>
                      <a:r>
                        <a:rPr lang="en-US" sz="1200" b="1" u="sng" dirty="0">
                          <a:solidFill>
                            <a:schemeClr val="tx1">
                              <a:lumMod val="85000"/>
                              <a:lumOff val="15000"/>
                            </a:schemeClr>
                          </a:solidFill>
                          <a:effectLst/>
                        </a:rPr>
                        <a:t>LDR/RW </a:t>
                      </a:r>
                      <a:r>
                        <a:rPr lang="en-US" sz="1200" b="1" u="sng" dirty="0" err="1">
                          <a:solidFill>
                            <a:schemeClr val="tx1">
                              <a:lumMod val="85000"/>
                              <a:lumOff val="15000"/>
                            </a:schemeClr>
                          </a:solidFill>
                          <a:effectLst/>
                        </a:rPr>
                        <a:t>Trac:</a:t>
                      </a:r>
                      <a:r>
                        <a:rPr lang="en-US" sz="1200" b="1" dirty="0" err="1">
                          <a:solidFill>
                            <a:schemeClr val="tx1">
                              <a:lumMod val="85000"/>
                              <a:lumOff val="15000"/>
                            </a:schemeClr>
                          </a:solidFill>
                          <a:effectLst/>
                        </a:rPr>
                        <a:t>LDR</a:t>
                      </a:r>
                      <a:r>
                        <a:rPr lang="en-US" sz="1200" b="1" dirty="0">
                          <a:solidFill>
                            <a:schemeClr val="tx1">
                              <a:lumMod val="85000"/>
                              <a:lumOff val="15000"/>
                            </a:schemeClr>
                          </a:solidFill>
                          <a:effectLst/>
                        </a:rPr>
                        <a:t> Off-Track/Race Walking/Marshal /Meet Management/ Wind </a:t>
                      </a:r>
                      <a:r>
                        <a:rPr lang="en-US" sz="1200" b="1" dirty="0" err="1">
                          <a:solidFill>
                            <a:schemeClr val="tx1">
                              <a:lumMod val="85000"/>
                              <a:lumOff val="15000"/>
                            </a:schemeClr>
                          </a:solidFill>
                          <a:effectLst/>
                        </a:rPr>
                        <a:t>Gague</a:t>
                      </a:r>
                      <a:r>
                        <a:rPr lang="en-US" sz="1200" b="1" dirty="0">
                          <a:solidFill>
                            <a:schemeClr val="tx1">
                              <a:lumMod val="85000"/>
                              <a:lumOff val="15000"/>
                            </a:schemeClr>
                          </a:solidFill>
                          <a:effectLst/>
                        </a:rPr>
                        <a:t> </a:t>
                      </a:r>
                    </a:p>
                    <a:p>
                      <a:pPr marL="0" marR="0">
                        <a:lnSpc>
                          <a:spcPct val="115000"/>
                        </a:lnSpc>
                        <a:spcBef>
                          <a:spcPts val="0"/>
                        </a:spcBef>
                        <a:spcAft>
                          <a:spcPts val="0"/>
                        </a:spcAft>
                      </a:pPr>
                      <a:r>
                        <a:rPr lang="en-US" sz="1200" b="1" dirty="0">
                          <a:solidFill>
                            <a:schemeClr val="tx1">
                              <a:lumMod val="85000"/>
                              <a:lumOff val="15000"/>
                            </a:schemeClr>
                          </a:solidFill>
                          <a:effectLst/>
                        </a:rPr>
                        <a:t> </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200" b="1">
                          <a:solidFill>
                            <a:schemeClr val="tx1">
                              <a:lumMod val="85000"/>
                              <a:lumOff val="15000"/>
                            </a:schemeClr>
                          </a:solidFill>
                          <a:effectLst/>
                        </a:rPr>
                        <a:t>14,15,16,17,18</a:t>
                      </a:r>
                      <a:endParaRPr lang="en-US" sz="1200" b="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5</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28429883"/>
                  </a:ext>
                </a:extLst>
              </a:tr>
              <a:tr h="388262">
                <a:tc>
                  <a:txBody>
                    <a:bodyPr/>
                    <a:lstStyle/>
                    <a:p>
                      <a:pPr marL="0" marR="0">
                        <a:lnSpc>
                          <a:spcPct val="115000"/>
                        </a:lnSpc>
                        <a:spcBef>
                          <a:spcPts val="0"/>
                        </a:spcBef>
                        <a:spcAft>
                          <a:spcPts val="0"/>
                        </a:spcAft>
                      </a:pPr>
                      <a:r>
                        <a:rPr lang="en-US" sz="1200" b="1">
                          <a:solidFill>
                            <a:srgbClr val="FFFFFF"/>
                          </a:solidFill>
                          <a:effectLst/>
                        </a:rPr>
                        <a:t> </a:t>
                      </a:r>
                      <a:endPar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gridSpan="2">
                  <a:txBody>
                    <a:bodyPr/>
                    <a:lstStyle/>
                    <a:p>
                      <a:pPr marL="0" marR="0" algn="r">
                        <a:lnSpc>
                          <a:spcPct val="115000"/>
                        </a:lnSpc>
                        <a:spcBef>
                          <a:spcPts val="0"/>
                        </a:spcBef>
                        <a:spcAft>
                          <a:spcPts val="0"/>
                        </a:spcAft>
                      </a:pPr>
                      <a:r>
                        <a:rPr lang="en-US" sz="1200" b="1">
                          <a:solidFill>
                            <a:schemeClr val="tx1">
                              <a:lumMod val="85000"/>
                              <a:lumOff val="15000"/>
                            </a:schemeClr>
                          </a:solidFill>
                          <a:effectLst/>
                        </a:rPr>
                        <a:t>Total Study Guides covered</a:t>
                      </a:r>
                      <a:endParaRPr lang="en-US" sz="1200" b="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hMerge="1">
                  <a:txBody>
                    <a:bodyPr/>
                    <a:lstStyle/>
                    <a:p>
                      <a:endParaRPr lang="en-US"/>
                    </a:p>
                  </a:txBody>
                  <a:tcPr/>
                </a:tc>
                <a:tc>
                  <a:txBody>
                    <a:bodyPr/>
                    <a:lstStyle/>
                    <a:p>
                      <a:pPr marL="0" marR="0">
                        <a:lnSpc>
                          <a:spcPct val="115000"/>
                        </a:lnSpc>
                        <a:spcBef>
                          <a:spcPts val="0"/>
                        </a:spcBef>
                        <a:spcAft>
                          <a:spcPts val="0"/>
                        </a:spcAft>
                      </a:pPr>
                      <a:r>
                        <a:rPr lang="en-US" sz="1200" b="1" dirty="0">
                          <a:solidFill>
                            <a:schemeClr val="tx1">
                              <a:lumMod val="85000"/>
                              <a:lumOff val="15000"/>
                            </a:schemeClr>
                          </a:solidFill>
                          <a:effectLst/>
                        </a:rPr>
                        <a:t>5-9 total</a:t>
                      </a:r>
                      <a:endParaRPr lang="en-US"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433" marR="83660" marT="83660" marB="83660">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476795700"/>
                  </a:ext>
                </a:extLst>
              </a:tr>
            </a:tbl>
          </a:graphicData>
        </a:graphic>
      </p:graphicFrame>
    </p:spTree>
    <p:extLst>
      <p:ext uri="{BB962C8B-B14F-4D97-AF65-F5344CB8AC3E}">
        <p14:creationId xmlns:p14="http://schemas.microsoft.com/office/powerpoint/2010/main" val="1909987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9B11-9C9D-144F-A5D0-A9DDA9CBF2C9}"/>
              </a:ext>
            </a:extLst>
          </p:cNvPr>
          <p:cNvSpPr>
            <a:spLocks noGrp="1"/>
          </p:cNvSpPr>
          <p:nvPr>
            <p:ph type="title"/>
          </p:nvPr>
        </p:nvSpPr>
        <p:spPr/>
        <p:txBody>
          <a:bodyPr>
            <a:normAutofit fontScale="90000"/>
          </a:bodyPr>
          <a:lstStyle/>
          <a:p>
            <a:r>
              <a:rPr lang="en-US" b="1" dirty="0"/>
              <a:t>Program Disciplines Relation to </a:t>
            </a:r>
            <a:br>
              <a:rPr lang="en-US" b="1" dirty="0"/>
            </a:br>
            <a:r>
              <a:rPr lang="en-US" b="1" dirty="0"/>
              <a:t>Credential Cards</a:t>
            </a:r>
            <a:br>
              <a:rPr lang="en-US" b="1" dirty="0"/>
            </a:br>
            <a:r>
              <a:rPr lang="en-US" b="1" dirty="0"/>
              <a:t>2021-2024</a:t>
            </a:r>
            <a:endParaRPr lang="en-US" dirty="0"/>
          </a:p>
        </p:txBody>
      </p:sp>
      <p:sp>
        <p:nvSpPr>
          <p:cNvPr id="4" name="Slide Number Placeholder 3">
            <a:extLst>
              <a:ext uri="{FF2B5EF4-FFF2-40B4-BE49-F238E27FC236}">
                <a16:creationId xmlns:a16="http://schemas.microsoft.com/office/drawing/2014/main" id="{7533293A-C533-D248-BAA4-9FE76346C7DA}"/>
              </a:ext>
            </a:extLst>
          </p:cNvPr>
          <p:cNvSpPr>
            <a:spLocks noGrp="1"/>
          </p:cNvSpPr>
          <p:nvPr>
            <p:ph type="sldNum" sz="quarter" idx="12"/>
          </p:nvPr>
        </p:nvSpPr>
        <p:spPr/>
        <p:txBody>
          <a:bodyPr/>
          <a:lstStyle/>
          <a:p>
            <a:fld id="{1267485E-2600-B14D-9C9B-573DBF3B3522}" type="slidenum">
              <a:rPr lang="en-US" smtClean="0"/>
              <a:t>75</a:t>
            </a:fld>
            <a:endParaRPr lang="en-US"/>
          </a:p>
        </p:txBody>
      </p:sp>
      <p:pic>
        <p:nvPicPr>
          <p:cNvPr id="5" name="Content Placeholder 4">
            <a:extLst>
              <a:ext uri="{FF2B5EF4-FFF2-40B4-BE49-F238E27FC236}">
                <a16:creationId xmlns:a16="http://schemas.microsoft.com/office/drawing/2014/main" id="{020BD5AF-7EFD-1246-8826-3C0CAF1E7EF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43019" t="36907" r="21574" b="23525"/>
          <a:stretch/>
        </p:blipFill>
        <p:spPr bwMode="auto">
          <a:xfrm>
            <a:off x="4557010" y="640080"/>
            <a:ext cx="7240249" cy="60455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757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ED8B2-F51E-AF49-AD31-1CEA5AAB8220}"/>
              </a:ext>
            </a:extLst>
          </p:cNvPr>
          <p:cNvSpPr>
            <a:spLocks noGrp="1"/>
          </p:cNvSpPr>
          <p:nvPr>
            <p:ph type="title"/>
          </p:nvPr>
        </p:nvSpPr>
        <p:spPr/>
        <p:txBody>
          <a:bodyPr/>
          <a:lstStyle/>
          <a:p>
            <a:r>
              <a:rPr lang="en-US" b="1" dirty="0"/>
              <a:t>Training Session</a:t>
            </a:r>
            <a:br>
              <a:rPr lang="en-US" b="1" dirty="0"/>
            </a:br>
            <a:r>
              <a:rPr lang="en-US" b="1" dirty="0"/>
              <a:t>Part Two</a:t>
            </a:r>
          </a:p>
        </p:txBody>
      </p:sp>
      <p:sp>
        <p:nvSpPr>
          <p:cNvPr id="6" name="Text Placeholder 5">
            <a:extLst>
              <a:ext uri="{FF2B5EF4-FFF2-40B4-BE49-F238E27FC236}">
                <a16:creationId xmlns:a16="http://schemas.microsoft.com/office/drawing/2014/main" id="{77DDC864-F654-4E49-925E-35F3CE53F96D}"/>
              </a:ext>
            </a:extLst>
          </p:cNvPr>
          <p:cNvSpPr>
            <a:spLocks noGrp="1"/>
          </p:cNvSpPr>
          <p:nvPr>
            <p:ph type="body" idx="1"/>
          </p:nvPr>
        </p:nvSpPr>
        <p:spPr>
          <a:xfrm>
            <a:off x="3350888" y="4162162"/>
            <a:ext cx="5490223" cy="1383770"/>
          </a:xfrm>
        </p:spPr>
        <p:txBody>
          <a:bodyPr>
            <a:normAutofit/>
          </a:bodyPr>
          <a:lstStyle/>
          <a:p>
            <a:r>
              <a:rPr lang="en-US" sz="2800" b="1" dirty="0">
                <a:latin typeface="Arial" panose="020B0604020202020204" pitchFamily="34" charset="0"/>
                <a:ea typeface="Verdana" panose="020B0604030504040204" pitchFamily="34" charset="0"/>
                <a:cs typeface="Arial" panose="020B0604020202020204" pitchFamily="34" charset="0"/>
              </a:rPr>
              <a:t>Junior Official Program</a:t>
            </a:r>
          </a:p>
        </p:txBody>
      </p:sp>
      <p:sp>
        <p:nvSpPr>
          <p:cNvPr id="4" name="Slide Number Placeholder 3">
            <a:extLst>
              <a:ext uri="{FF2B5EF4-FFF2-40B4-BE49-F238E27FC236}">
                <a16:creationId xmlns:a16="http://schemas.microsoft.com/office/drawing/2014/main" id="{9DF075E7-F6A3-954D-98A8-3CBF5BA7B693}"/>
              </a:ext>
            </a:extLst>
          </p:cNvPr>
          <p:cNvSpPr>
            <a:spLocks noGrp="1"/>
          </p:cNvSpPr>
          <p:nvPr>
            <p:ph type="sldNum" sz="quarter" idx="12"/>
          </p:nvPr>
        </p:nvSpPr>
        <p:spPr/>
        <p:txBody>
          <a:bodyPr/>
          <a:lstStyle/>
          <a:p>
            <a:fld id="{1267485E-2600-B14D-9C9B-573DBF3B3522}" type="slidenum">
              <a:rPr lang="en-US" smtClean="0"/>
              <a:t>76</a:t>
            </a:fld>
            <a:endParaRPr lang="en-US"/>
          </a:p>
        </p:txBody>
      </p:sp>
    </p:spTree>
    <p:extLst>
      <p:ext uri="{BB962C8B-B14F-4D97-AF65-F5344CB8AC3E}">
        <p14:creationId xmlns:p14="http://schemas.microsoft.com/office/powerpoint/2010/main" val="1540039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00E33-996D-A14C-A849-E3160ACF9726}"/>
              </a:ext>
            </a:extLst>
          </p:cNvPr>
          <p:cNvSpPr>
            <a:spLocks noGrp="1"/>
          </p:cNvSpPr>
          <p:nvPr>
            <p:ph type="title"/>
          </p:nvPr>
        </p:nvSpPr>
        <p:spPr/>
        <p:txBody>
          <a:bodyPr/>
          <a:lstStyle/>
          <a:p>
            <a:r>
              <a:rPr lang="en-US" b="1" dirty="0"/>
              <a:t>Mentoring to any age Official</a:t>
            </a:r>
          </a:p>
        </p:txBody>
      </p:sp>
      <p:sp>
        <p:nvSpPr>
          <p:cNvPr id="6" name="Content Placeholder 5">
            <a:extLst>
              <a:ext uri="{FF2B5EF4-FFF2-40B4-BE49-F238E27FC236}">
                <a16:creationId xmlns:a16="http://schemas.microsoft.com/office/drawing/2014/main" id="{CDD56788-FA5F-0F43-A181-ED2D9A8C79D2}"/>
              </a:ext>
            </a:extLst>
          </p:cNvPr>
          <p:cNvSpPr>
            <a:spLocks noGrp="1"/>
          </p:cNvSpPr>
          <p:nvPr>
            <p:ph idx="1"/>
          </p:nvPr>
        </p:nvSpPr>
        <p:spPr/>
        <p:txBody>
          <a:bodyPr/>
          <a:lstStyle/>
          <a:p>
            <a:r>
              <a:rPr lang="en-US" sz="2000" dirty="0"/>
              <a:t>The following section is in itself a stand alone training for any age official be they JOP age, Young Officials, or New Officials to your Association.</a:t>
            </a:r>
          </a:p>
          <a:p>
            <a:r>
              <a:rPr lang="en-US" sz="2000" dirty="0"/>
              <a:t>Please feel free to us any parts of this entire training when working with those types of officials just mentioned.</a:t>
            </a:r>
          </a:p>
          <a:p>
            <a:r>
              <a:rPr lang="en-US" sz="2000" dirty="0"/>
              <a:t>The Study Guides are also set to be used by any age official, whether new, young, or old as a foundational level so that they can acquire the needed skills to become a knowledgeable and effective official.</a:t>
            </a:r>
          </a:p>
          <a:p>
            <a:endParaRPr lang="en-US" dirty="0"/>
          </a:p>
        </p:txBody>
      </p:sp>
      <p:sp>
        <p:nvSpPr>
          <p:cNvPr id="4" name="Slide Number Placeholder 3">
            <a:extLst>
              <a:ext uri="{FF2B5EF4-FFF2-40B4-BE49-F238E27FC236}">
                <a16:creationId xmlns:a16="http://schemas.microsoft.com/office/drawing/2014/main" id="{9986DE1B-EFB2-C443-8524-42D2450FE2F9}"/>
              </a:ext>
            </a:extLst>
          </p:cNvPr>
          <p:cNvSpPr>
            <a:spLocks noGrp="1"/>
          </p:cNvSpPr>
          <p:nvPr>
            <p:ph type="sldNum" sz="quarter" idx="12"/>
          </p:nvPr>
        </p:nvSpPr>
        <p:spPr/>
        <p:txBody>
          <a:bodyPr/>
          <a:lstStyle/>
          <a:p>
            <a:fld id="{1267485E-2600-B14D-9C9B-573DBF3B3522}" type="slidenum">
              <a:rPr lang="en-US" smtClean="0"/>
              <a:t>77</a:t>
            </a:fld>
            <a:endParaRPr lang="en-US"/>
          </a:p>
        </p:txBody>
      </p:sp>
    </p:spTree>
    <p:extLst>
      <p:ext uri="{BB962C8B-B14F-4D97-AF65-F5344CB8AC3E}">
        <p14:creationId xmlns:p14="http://schemas.microsoft.com/office/powerpoint/2010/main" val="4105490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5A18-31C7-8943-A04A-0BAE4A07B234}"/>
              </a:ext>
            </a:extLst>
          </p:cNvPr>
          <p:cNvSpPr>
            <a:spLocks noGrp="1"/>
          </p:cNvSpPr>
          <p:nvPr>
            <p:ph type="title"/>
          </p:nvPr>
        </p:nvSpPr>
        <p:spPr/>
        <p:txBody>
          <a:bodyPr/>
          <a:lstStyle/>
          <a:p>
            <a:r>
              <a:rPr lang="en-US" b="1" dirty="0"/>
              <a:t>The Nuts and Bolts of </a:t>
            </a:r>
            <a:br>
              <a:rPr lang="en-US" b="1" dirty="0"/>
            </a:br>
            <a:r>
              <a:rPr lang="en-US" b="1" dirty="0"/>
              <a:t>Mentoring</a:t>
            </a:r>
          </a:p>
        </p:txBody>
      </p:sp>
      <p:sp>
        <p:nvSpPr>
          <p:cNvPr id="3" name="Content Placeholder 2">
            <a:extLst>
              <a:ext uri="{FF2B5EF4-FFF2-40B4-BE49-F238E27FC236}">
                <a16:creationId xmlns:a16="http://schemas.microsoft.com/office/drawing/2014/main" id="{13280864-4AD1-9249-A7A3-7DE6AAD3F133}"/>
              </a:ext>
            </a:extLst>
          </p:cNvPr>
          <p:cNvSpPr>
            <a:spLocks noGrp="1"/>
          </p:cNvSpPr>
          <p:nvPr>
            <p:ph idx="1"/>
          </p:nvPr>
        </p:nvSpPr>
        <p:spPr/>
        <p:txBody>
          <a:bodyPr anchor="t"/>
          <a:lstStyle/>
          <a:p>
            <a:pPr marL="0" indent="0">
              <a:buNone/>
            </a:pPr>
            <a:r>
              <a:rPr lang="en-US" sz="2000" dirty="0"/>
              <a:t>The following slides give a more detailed practical aspect of the the Art of Mentoring. </a:t>
            </a:r>
          </a:p>
          <a:p>
            <a:pPr marL="0" indent="0">
              <a:buNone/>
            </a:pPr>
            <a:r>
              <a:rPr lang="en-US" sz="2000" dirty="0"/>
              <a:t>In creating your Mentoring Plan (ideas and strategies that you will need in working with the Junior Officials Program) the following information will serve you well as a foundation for your task. </a:t>
            </a:r>
          </a:p>
          <a:p>
            <a:pPr marL="0" indent="0">
              <a:buNone/>
            </a:pPr>
            <a:r>
              <a:rPr lang="en-US" sz="2000" dirty="0"/>
              <a:t>As experienced official, you have a great wealth of experiences and skills to offer to the JOP participant.</a:t>
            </a:r>
          </a:p>
          <a:p>
            <a:pPr marL="0" indent="0">
              <a:buNone/>
            </a:pPr>
            <a:r>
              <a:rPr lang="en-US" sz="2000" dirty="0"/>
              <a:t>By utilizing some of the following information, you can construct a viable “plan of action” in working with your JOP.</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204398F-4715-A24D-AFA3-637B7306B481}"/>
              </a:ext>
            </a:extLst>
          </p:cNvPr>
          <p:cNvSpPr>
            <a:spLocks noGrp="1"/>
          </p:cNvSpPr>
          <p:nvPr>
            <p:ph type="sldNum" sz="quarter" idx="12"/>
          </p:nvPr>
        </p:nvSpPr>
        <p:spPr/>
        <p:txBody>
          <a:bodyPr/>
          <a:lstStyle/>
          <a:p>
            <a:fld id="{1267485E-2600-B14D-9C9B-573DBF3B3522}" type="slidenum">
              <a:rPr lang="en-US" smtClean="0"/>
              <a:t>78</a:t>
            </a:fld>
            <a:endParaRPr lang="en-US"/>
          </a:p>
        </p:txBody>
      </p:sp>
    </p:spTree>
    <p:extLst>
      <p:ext uri="{BB962C8B-B14F-4D97-AF65-F5344CB8AC3E}">
        <p14:creationId xmlns:p14="http://schemas.microsoft.com/office/powerpoint/2010/main" val="768567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A781-9E78-0249-952B-7BA88FA9EBB4}"/>
              </a:ext>
            </a:extLst>
          </p:cNvPr>
          <p:cNvSpPr>
            <a:spLocks noGrp="1"/>
          </p:cNvSpPr>
          <p:nvPr>
            <p:ph type="title"/>
          </p:nvPr>
        </p:nvSpPr>
        <p:spPr/>
        <p:txBody>
          <a:bodyPr/>
          <a:lstStyle/>
          <a:p>
            <a:r>
              <a:rPr lang="en-US" b="1" dirty="0"/>
              <a:t>Training Session</a:t>
            </a:r>
            <a:br>
              <a:rPr lang="en-US" b="1" dirty="0"/>
            </a:br>
            <a:r>
              <a:rPr lang="en-US" b="1" dirty="0"/>
              <a:t>Part Two</a:t>
            </a:r>
          </a:p>
        </p:txBody>
      </p:sp>
      <p:sp>
        <p:nvSpPr>
          <p:cNvPr id="3" name="Content Placeholder 2">
            <a:extLst>
              <a:ext uri="{FF2B5EF4-FFF2-40B4-BE49-F238E27FC236}">
                <a16:creationId xmlns:a16="http://schemas.microsoft.com/office/drawing/2014/main" id="{48022C8D-D8A6-3444-BC59-35689841A095}"/>
              </a:ext>
            </a:extLst>
          </p:cNvPr>
          <p:cNvSpPr>
            <a:spLocks noGrp="1"/>
          </p:cNvSpPr>
          <p:nvPr>
            <p:ph idx="1"/>
          </p:nvPr>
        </p:nvSpPr>
        <p:spPr>
          <a:xfrm>
            <a:off x="5118447" y="803186"/>
            <a:ext cx="6281873" cy="6054814"/>
          </a:xfrm>
        </p:spPr>
        <p:txBody>
          <a:bodyPr anchor="t">
            <a:normAutofit fontScale="92500" lnSpcReduction="10000"/>
          </a:bodyPr>
          <a:lstStyle/>
          <a:p>
            <a:pPr marL="0" indent="0">
              <a:buNone/>
            </a:pPr>
            <a:r>
              <a:rPr lang="en-US" sz="1900" b="1" dirty="0"/>
              <a:t>Part Two: Formal Mentor Training  Bolts!</a:t>
            </a:r>
          </a:p>
          <a:p>
            <a:pPr lvl="0"/>
            <a:r>
              <a:rPr lang="en-US" sz="2000" dirty="0"/>
              <a:t>Is the Training of Mentor Really Necessary ?</a:t>
            </a:r>
          </a:p>
          <a:p>
            <a:pPr lvl="0"/>
            <a:r>
              <a:rPr lang="en-US" sz="2000" dirty="0"/>
              <a:t>Types of Learners you will encounter.</a:t>
            </a:r>
          </a:p>
          <a:p>
            <a:pPr lvl="0"/>
            <a:r>
              <a:rPr lang="en-US" sz="2000" dirty="0"/>
              <a:t>The Four Mentor Relationship Stages</a:t>
            </a:r>
          </a:p>
          <a:p>
            <a:pPr lvl="0"/>
            <a:r>
              <a:rPr lang="en-US" sz="2000" dirty="0"/>
              <a:t>Ways of Mentoring</a:t>
            </a:r>
          </a:p>
          <a:p>
            <a:pPr lvl="0"/>
            <a:r>
              <a:rPr lang="en-US" sz="2000" dirty="0"/>
              <a:t>Strategies for Sharing your Expertise – Examples</a:t>
            </a:r>
          </a:p>
          <a:p>
            <a:pPr lvl="0"/>
            <a:r>
              <a:rPr lang="en-US" sz="2000" dirty="0"/>
              <a:t>Communication – Support – Challenge</a:t>
            </a:r>
          </a:p>
          <a:p>
            <a:pPr lvl="0"/>
            <a:r>
              <a:rPr lang="en-US" sz="2000" dirty="0"/>
              <a:t>Communication Checklist</a:t>
            </a:r>
          </a:p>
          <a:p>
            <a:pPr lvl="0"/>
            <a:r>
              <a:rPr lang="en-US" sz="2000" dirty="0"/>
              <a:t>Various Kinds of Support</a:t>
            </a:r>
          </a:p>
          <a:p>
            <a:pPr lvl="0"/>
            <a:r>
              <a:rPr lang="en-US" sz="2000" dirty="0"/>
              <a:t>Joys of Mentoring</a:t>
            </a:r>
          </a:p>
          <a:p>
            <a:pPr lvl="0"/>
            <a:r>
              <a:rPr lang="en-US" sz="2000" dirty="0"/>
              <a:t>Avoiding the Risks of Mentoring</a:t>
            </a:r>
          </a:p>
          <a:p>
            <a:pPr lvl="0"/>
            <a:r>
              <a:rPr lang="en-US" sz="2000" dirty="0"/>
              <a:t>Purposes and benefits of the Mentor Program</a:t>
            </a:r>
          </a:p>
          <a:p>
            <a:pPr lvl="0"/>
            <a:r>
              <a:rPr lang="en-US" sz="2000" dirty="0"/>
              <a:t>Memorandum of Understanding</a:t>
            </a:r>
          </a:p>
          <a:p>
            <a:pPr marL="0" indent="0">
              <a:buNone/>
            </a:pPr>
            <a:endParaRPr lang="en-US" b="1" dirty="0"/>
          </a:p>
          <a:p>
            <a:pPr marL="457200" lvl="1" indent="0">
              <a:buNone/>
            </a:pPr>
            <a:endParaRPr lang="en-US" dirty="0"/>
          </a:p>
        </p:txBody>
      </p:sp>
      <p:sp>
        <p:nvSpPr>
          <p:cNvPr id="4" name="Slide Number Placeholder 3">
            <a:extLst>
              <a:ext uri="{FF2B5EF4-FFF2-40B4-BE49-F238E27FC236}">
                <a16:creationId xmlns:a16="http://schemas.microsoft.com/office/drawing/2014/main" id="{BE316FB9-55DC-4840-AA53-AF7744CF0A2B}"/>
              </a:ext>
            </a:extLst>
          </p:cNvPr>
          <p:cNvSpPr>
            <a:spLocks noGrp="1"/>
          </p:cNvSpPr>
          <p:nvPr>
            <p:ph type="sldNum" sz="quarter" idx="12"/>
          </p:nvPr>
        </p:nvSpPr>
        <p:spPr/>
        <p:txBody>
          <a:bodyPr/>
          <a:lstStyle/>
          <a:p>
            <a:fld id="{1267485E-2600-B14D-9C9B-573DBF3B3522}" type="slidenum">
              <a:rPr lang="en-US" smtClean="0"/>
              <a:t>79</a:t>
            </a:fld>
            <a:endParaRPr lang="en-US"/>
          </a:p>
        </p:txBody>
      </p:sp>
    </p:spTree>
    <p:extLst>
      <p:ext uri="{BB962C8B-B14F-4D97-AF65-F5344CB8AC3E}">
        <p14:creationId xmlns:p14="http://schemas.microsoft.com/office/powerpoint/2010/main" val="8181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6A9B-2882-EC42-BD5D-6F6A0819B08F}"/>
              </a:ext>
            </a:extLst>
          </p:cNvPr>
          <p:cNvSpPr>
            <a:spLocks noGrp="1"/>
          </p:cNvSpPr>
          <p:nvPr>
            <p:ph type="title"/>
          </p:nvPr>
        </p:nvSpPr>
        <p:spPr/>
        <p:txBody>
          <a:bodyPr/>
          <a:lstStyle/>
          <a:p>
            <a:r>
              <a:rPr lang="en-US" b="1" dirty="0"/>
              <a:t>What do Effective Mentor do?</a:t>
            </a:r>
          </a:p>
        </p:txBody>
      </p:sp>
      <p:sp>
        <p:nvSpPr>
          <p:cNvPr id="4" name="Slide Number Placeholder 3">
            <a:extLst>
              <a:ext uri="{FF2B5EF4-FFF2-40B4-BE49-F238E27FC236}">
                <a16:creationId xmlns:a16="http://schemas.microsoft.com/office/drawing/2014/main" id="{7CD49989-94A4-D64E-A83D-2CB5F299E8CE}"/>
              </a:ext>
            </a:extLst>
          </p:cNvPr>
          <p:cNvSpPr>
            <a:spLocks noGrp="1"/>
          </p:cNvSpPr>
          <p:nvPr>
            <p:ph type="sldNum" sz="quarter" idx="12"/>
          </p:nvPr>
        </p:nvSpPr>
        <p:spPr/>
        <p:txBody>
          <a:bodyPr/>
          <a:lstStyle/>
          <a:p>
            <a:fld id="{1267485E-2600-B14D-9C9B-573DBF3B3522}" type="slidenum">
              <a:rPr lang="en-US" smtClean="0"/>
              <a:t>8</a:t>
            </a:fld>
            <a:endParaRPr lang="en-US"/>
          </a:p>
        </p:txBody>
      </p:sp>
      <p:sp>
        <p:nvSpPr>
          <p:cNvPr id="7" name="Content Placeholder 2">
            <a:extLst>
              <a:ext uri="{FF2B5EF4-FFF2-40B4-BE49-F238E27FC236}">
                <a16:creationId xmlns:a16="http://schemas.microsoft.com/office/drawing/2014/main" id="{4B2E9391-C0FB-F34C-89D8-FB07BE7FC43C}"/>
              </a:ext>
            </a:extLst>
          </p:cNvPr>
          <p:cNvSpPr>
            <a:spLocks noGrp="1"/>
          </p:cNvSpPr>
          <p:nvPr>
            <p:ph idx="1"/>
          </p:nvPr>
        </p:nvSpPr>
        <p:spPr>
          <a:xfrm>
            <a:off x="5102407" y="640080"/>
            <a:ext cx="6862066" cy="5897880"/>
          </a:xfrm>
        </p:spPr>
        <p:txBody>
          <a:bodyPr anchor="t">
            <a:normAutofit fontScale="77500" lnSpcReduction="20000"/>
          </a:bodyPr>
          <a:lstStyle/>
          <a:p>
            <a:pPr marL="0" indent="0">
              <a:buNone/>
            </a:pPr>
            <a:r>
              <a:rPr lang="en-US" sz="2300" b="1" dirty="0"/>
              <a:t>The most effective mentors: </a:t>
            </a:r>
          </a:p>
          <a:p>
            <a:r>
              <a:rPr lang="en-US" sz="2600" dirty="0"/>
              <a:t>welcome newcomers into the profession and </a:t>
            </a:r>
            <a:r>
              <a:rPr lang="en-US" sz="2600" i="1" dirty="0"/>
              <a:t>take a personal interest in their career development and well-being. </a:t>
            </a:r>
          </a:p>
          <a:p>
            <a:r>
              <a:rPr lang="en-US" sz="2600" i="1" dirty="0"/>
              <a:t>want to share their knowledge, materials, skill and experience </a:t>
            </a:r>
            <a:r>
              <a:rPr lang="en-US" sz="2600" dirty="0"/>
              <a:t>with those they mentor. </a:t>
            </a:r>
          </a:p>
          <a:p>
            <a:r>
              <a:rPr lang="en-US" sz="2600" i="1" dirty="0"/>
              <a:t>offer support, challenge, patience and enthusiasm </a:t>
            </a:r>
            <a:r>
              <a:rPr lang="en-US" sz="2600" dirty="0"/>
              <a:t>while they guide others to new levels of competence, </a:t>
            </a:r>
          </a:p>
          <a:p>
            <a:r>
              <a:rPr lang="en-US" sz="2600" i="1" dirty="0"/>
              <a:t>point the way </a:t>
            </a:r>
            <a:r>
              <a:rPr lang="en-US" sz="2600" dirty="0"/>
              <a:t>and </a:t>
            </a:r>
            <a:r>
              <a:rPr lang="en-US" sz="2600" i="1" dirty="0"/>
              <a:t>represent tangible evidence of what one can become. </a:t>
            </a:r>
          </a:p>
          <a:p>
            <a:r>
              <a:rPr lang="en-US" sz="2600" i="1" dirty="0"/>
              <a:t>expose the recipients of their mentoring to new ideas, perspectives and standards, and to the values and norms of the officiating and how to be athlete friendly</a:t>
            </a:r>
            <a:r>
              <a:rPr lang="en-US" sz="2600" dirty="0"/>
              <a:t>. </a:t>
            </a:r>
          </a:p>
          <a:p>
            <a:r>
              <a:rPr lang="en-US" sz="2600" i="1" dirty="0"/>
              <a:t>are more expert in terms of knowledge but view themselves as equal to those they mentor. </a:t>
            </a:r>
          </a:p>
          <a:p>
            <a:endParaRPr lang="en-US" dirty="0"/>
          </a:p>
        </p:txBody>
      </p:sp>
    </p:spTree>
    <p:extLst>
      <p:ext uri="{BB962C8B-B14F-4D97-AF65-F5344CB8AC3E}">
        <p14:creationId xmlns:p14="http://schemas.microsoft.com/office/powerpoint/2010/main" val="7506487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DAE9-EA7B-6A4F-8B08-232702E0CA47}"/>
              </a:ext>
            </a:extLst>
          </p:cNvPr>
          <p:cNvSpPr>
            <a:spLocks noGrp="1"/>
          </p:cNvSpPr>
          <p:nvPr>
            <p:ph type="title"/>
          </p:nvPr>
        </p:nvSpPr>
        <p:spPr/>
        <p:txBody>
          <a:bodyPr>
            <a:normAutofit fontScale="90000"/>
          </a:bodyPr>
          <a:lstStyle/>
          <a:p>
            <a:r>
              <a:rPr lang="en-US" b="1" dirty="0"/>
              <a:t>Is Mentor Training Necessary?</a:t>
            </a:r>
            <a:br>
              <a:rPr lang="en-US" b="1" dirty="0"/>
            </a:br>
            <a:r>
              <a:rPr lang="en-US" b="1" dirty="0"/>
              <a:t>1</a:t>
            </a:r>
          </a:p>
        </p:txBody>
      </p:sp>
      <p:sp>
        <p:nvSpPr>
          <p:cNvPr id="3" name="Content Placeholder 2">
            <a:extLst>
              <a:ext uri="{FF2B5EF4-FFF2-40B4-BE49-F238E27FC236}">
                <a16:creationId xmlns:a16="http://schemas.microsoft.com/office/drawing/2014/main" id="{B743B07D-C60B-594F-85A1-BDEAB6EBC028}"/>
              </a:ext>
            </a:extLst>
          </p:cNvPr>
          <p:cNvSpPr>
            <a:spLocks noGrp="1"/>
          </p:cNvSpPr>
          <p:nvPr>
            <p:ph idx="1"/>
          </p:nvPr>
        </p:nvSpPr>
        <p:spPr>
          <a:xfrm>
            <a:off x="5118447" y="803186"/>
            <a:ext cx="6281873" cy="5734774"/>
          </a:xfrm>
        </p:spPr>
        <p:txBody>
          <a:bodyPr anchor="t">
            <a:normAutofit/>
          </a:bodyPr>
          <a:lstStyle/>
          <a:p>
            <a:r>
              <a:rPr lang="en-US" sz="2000" dirty="0"/>
              <a:t>Mentors can have a </a:t>
            </a:r>
            <a:r>
              <a:rPr lang="en-US" sz="2000" i="1" dirty="0"/>
              <a:t>significant impact</a:t>
            </a:r>
            <a:r>
              <a:rPr lang="en-US" sz="2000" dirty="0"/>
              <a:t> upon the professional development of aspiring young or mid-career officials. </a:t>
            </a:r>
          </a:p>
          <a:p>
            <a:r>
              <a:rPr lang="en-US" sz="2000" dirty="0"/>
              <a:t>Whether a mentor's impact is positive or negative depends in large part upon how well informed and skilled the mentor is, and upon the mentor's commitment and availability. </a:t>
            </a:r>
          </a:p>
          <a:p>
            <a:r>
              <a:rPr lang="en-US" sz="2000" dirty="0"/>
              <a:t>It seems only natural to ask: </a:t>
            </a:r>
            <a:r>
              <a:rPr lang="en-US" sz="2000" b="1" i="1" dirty="0"/>
              <a:t>Is training to be a mentor really necessary? </a:t>
            </a:r>
          </a:p>
          <a:p>
            <a:r>
              <a:rPr lang="en-US" sz="2000" dirty="0"/>
              <a:t>Research at the University of California, Irvine, suggests that training is not only important to the success of mentoring relationships but that it can be directed toward the most difficult challenges faced by mentors. </a:t>
            </a:r>
          </a:p>
          <a:p>
            <a:endParaRPr lang="en-US" dirty="0"/>
          </a:p>
        </p:txBody>
      </p:sp>
      <p:sp>
        <p:nvSpPr>
          <p:cNvPr id="4" name="Slide Number Placeholder 3">
            <a:extLst>
              <a:ext uri="{FF2B5EF4-FFF2-40B4-BE49-F238E27FC236}">
                <a16:creationId xmlns:a16="http://schemas.microsoft.com/office/drawing/2014/main" id="{38234726-EA1D-EB41-ABB3-462D3F5EE456}"/>
              </a:ext>
            </a:extLst>
          </p:cNvPr>
          <p:cNvSpPr>
            <a:spLocks noGrp="1"/>
          </p:cNvSpPr>
          <p:nvPr>
            <p:ph type="sldNum" sz="quarter" idx="12"/>
          </p:nvPr>
        </p:nvSpPr>
        <p:spPr/>
        <p:txBody>
          <a:bodyPr/>
          <a:lstStyle/>
          <a:p>
            <a:fld id="{1267485E-2600-B14D-9C9B-573DBF3B3522}" type="slidenum">
              <a:rPr lang="en-US" smtClean="0"/>
              <a:t>80</a:t>
            </a:fld>
            <a:endParaRPr lang="en-US"/>
          </a:p>
        </p:txBody>
      </p:sp>
    </p:spTree>
    <p:extLst>
      <p:ext uri="{BB962C8B-B14F-4D97-AF65-F5344CB8AC3E}">
        <p14:creationId xmlns:p14="http://schemas.microsoft.com/office/powerpoint/2010/main" val="720218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209-52FA-F44D-A27A-5FFA020C21C9}"/>
              </a:ext>
            </a:extLst>
          </p:cNvPr>
          <p:cNvSpPr>
            <a:spLocks noGrp="1"/>
          </p:cNvSpPr>
          <p:nvPr>
            <p:ph type="title"/>
          </p:nvPr>
        </p:nvSpPr>
        <p:spPr/>
        <p:txBody>
          <a:bodyPr>
            <a:normAutofit fontScale="90000"/>
          </a:bodyPr>
          <a:lstStyle/>
          <a:p>
            <a:r>
              <a:rPr lang="en-US" b="1" dirty="0"/>
              <a:t>Is Mentor Training Necessary?</a:t>
            </a:r>
            <a:br>
              <a:rPr lang="en-US" b="1" dirty="0"/>
            </a:br>
            <a:r>
              <a:rPr lang="en-US" b="1" dirty="0"/>
              <a:t>2</a:t>
            </a:r>
            <a:endParaRPr lang="en-US" dirty="0"/>
          </a:p>
        </p:txBody>
      </p:sp>
      <p:sp>
        <p:nvSpPr>
          <p:cNvPr id="3" name="Content Placeholder 2">
            <a:extLst>
              <a:ext uri="{FF2B5EF4-FFF2-40B4-BE49-F238E27FC236}">
                <a16:creationId xmlns:a16="http://schemas.microsoft.com/office/drawing/2014/main" id="{CEDE9A0E-92E1-404A-A6A5-40510AE9BE8E}"/>
              </a:ext>
            </a:extLst>
          </p:cNvPr>
          <p:cNvSpPr>
            <a:spLocks noGrp="1"/>
          </p:cNvSpPr>
          <p:nvPr>
            <p:ph idx="1"/>
          </p:nvPr>
        </p:nvSpPr>
        <p:spPr>
          <a:xfrm>
            <a:off x="5118447" y="803186"/>
            <a:ext cx="6281873" cy="5734774"/>
          </a:xfrm>
        </p:spPr>
        <p:txBody>
          <a:bodyPr anchor="t">
            <a:normAutofit/>
          </a:bodyPr>
          <a:lstStyle/>
          <a:p>
            <a:r>
              <a:rPr lang="en-US" dirty="0"/>
              <a:t>When mentor with one, two or three years of experience as mentors were asked </a:t>
            </a:r>
            <a:r>
              <a:rPr lang="en-US" i="1" dirty="0"/>
              <a:t>"Do you think mentors need to be trained?"</a:t>
            </a:r>
            <a:r>
              <a:rPr lang="en-US" dirty="0"/>
              <a:t>, one in five (20%) thought training was unnecessary. Their comments, which are illustrated here, generally reflect the view that mentoring is a natural extension of teaching. They suggest that mentoring essentially is normal teacher-talk, but talk that takes place between two people in a mentoring relationship. </a:t>
            </a:r>
          </a:p>
          <a:p>
            <a:r>
              <a:rPr lang="en-US" dirty="0"/>
              <a:t>"The best mentoring is on a one-to-one basis where neither party thinks of himself as a mentor (or recipient). Untrained mentors are probably less threatening." </a:t>
            </a:r>
          </a:p>
          <a:p>
            <a:r>
              <a:rPr lang="en-US" dirty="0"/>
              <a:t>"Enthusiasm is difficult to infuse or train someone to have. If a mentor is good, he will have fun mentoring or teaching others, even peers." </a:t>
            </a:r>
          </a:p>
          <a:p>
            <a:endParaRPr lang="en-US" dirty="0"/>
          </a:p>
        </p:txBody>
      </p:sp>
      <p:sp>
        <p:nvSpPr>
          <p:cNvPr id="4" name="Slide Number Placeholder 3">
            <a:extLst>
              <a:ext uri="{FF2B5EF4-FFF2-40B4-BE49-F238E27FC236}">
                <a16:creationId xmlns:a16="http://schemas.microsoft.com/office/drawing/2014/main" id="{D05C40B2-5977-554F-BA9C-8BE7C8BC3B67}"/>
              </a:ext>
            </a:extLst>
          </p:cNvPr>
          <p:cNvSpPr>
            <a:spLocks noGrp="1"/>
          </p:cNvSpPr>
          <p:nvPr>
            <p:ph type="sldNum" sz="quarter" idx="12"/>
          </p:nvPr>
        </p:nvSpPr>
        <p:spPr/>
        <p:txBody>
          <a:bodyPr/>
          <a:lstStyle/>
          <a:p>
            <a:fld id="{1267485E-2600-B14D-9C9B-573DBF3B3522}" type="slidenum">
              <a:rPr lang="en-US" smtClean="0"/>
              <a:t>81</a:t>
            </a:fld>
            <a:endParaRPr lang="en-US"/>
          </a:p>
        </p:txBody>
      </p:sp>
    </p:spTree>
    <p:extLst>
      <p:ext uri="{BB962C8B-B14F-4D97-AF65-F5344CB8AC3E}">
        <p14:creationId xmlns:p14="http://schemas.microsoft.com/office/powerpoint/2010/main" val="778988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F47F-2A03-8145-A42B-871D5BA3DD0C}"/>
              </a:ext>
            </a:extLst>
          </p:cNvPr>
          <p:cNvSpPr>
            <a:spLocks noGrp="1"/>
          </p:cNvSpPr>
          <p:nvPr>
            <p:ph type="title"/>
          </p:nvPr>
        </p:nvSpPr>
        <p:spPr/>
        <p:txBody>
          <a:bodyPr>
            <a:normAutofit fontScale="90000"/>
          </a:bodyPr>
          <a:lstStyle/>
          <a:p>
            <a:r>
              <a:rPr lang="en-US" b="1" dirty="0"/>
              <a:t>Is Mentor Training Necessary?</a:t>
            </a:r>
            <a:br>
              <a:rPr lang="en-US" b="1" dirty="0"/>
            </a:br>
            <a:r>
              <a:rPr lang="en-US" b="1" dirty="0"/>
              <a:t>3</a:t>
            </a:r>
          </a:p>
        </p:txBody>
      </p:sp>
      <p:sp>
        <p:nvSpPr>
          <p:cNvPr id="3" name="Content Placeholder 2">
            <a:extLst>
              <a:ext uri="{FF2B5EF4-FFF2-40B4-BE49-F238E27FC236}">
                <a16:creationId xmlns:a16="http://schemas.microsoft.com/office/drawing/2014/main" id="{2367DE20-A28A-DB4B-B310-2743BBC0986D}"/>
              </a:ext>
            </a:extLst>
          </p:cNvPr>
          <p:cNvSpPr>
            <a:spLocks noGrp="1"/>
          </p:cNvSpPr>
          <p:nvPr>
            <p:ph idx="1"/>
          </p:nvPr>
        </p:nvSpPr>
        <p:spPr>
          <a:xfrm>
            <a:off x="5118447" y="803186"/>
            <a:ext cx="6281873" cy="5734774"/>
          </a:xfrm>
        </p:spPr>
        <p:txBody>
          <a:bodyPr anchor="t"/>
          <a:lstStyle/>
          <a:p>
            <a:pPr marL="0" indent="0">
              <a:buNone/>
            </a:pPr>
            <a:r>
              <a:rPr lang="en-US" b="1" dirty="0"/>
              <a:t>Yet the majority of mentor teachers (80%) surveyed expressed the view that training would be helpful. </a:t>
            </a:r>
          </a:p>
          <a:p>
            <a:r>
              <a:rPr lang="en-US" sz="2000" dirty="0"/>
              <a:t>"Where do mentors/teachers get the skills to work with adults? </a:t>
            </a:r>
            <a:r>
              <a:rPr lang="en-US" sz="2000" i="1" dirty="0"/>
              <a:t>Very few people are 'natural' mentors. Training would be valuable, especially to have others share what works for them</a:t>
            </a:r>
            <a:r>
              <a:rPr lang="en-US" sz="2000" dirty="0"/>
              <a:t>." </a:t>
            </a:r>
          </a:p>
          <a:p>
            <a:r>
              <a:rPr lang="en-US" sz="2000" dirty="0"/>
              <a:t> "The personality for mentoring--that nurturing personality--comes naturally, </a:t>
            </a:r>
            <a:r>
              <a:rPr lang="en-US" sz="2000" i="1" dirty="0"/>
              <a:t>but the nurturing quality becomes focused by training." </a:t>
            </a:r>
          </a:p>
          <a:p>
            <a:r>
              <a:rPr lang="en-US" sz="2000" dirty="0"/>
              <a:t> "</a:t>
            </a:r>
            <a:r>
              <a:rPr lang="en-US" sz="2000" i="1" dirty="0"/>
              <a:t>Mentors need training so that they can feel more confident about helping others. They need to know how to help officials who need help but will not actively seek help." </a:t>
            </a:r>
          </a:p>
          <a:p>
            <a:endParaRPr lang="en-US" dirty="0"/>
          </a:p>
        </p:txBody>
      </p:sp>
      <p:sp>
        <p:nvSpPr>
          <p:cNvPr id="4" name="Slide Number Placeholder 3">
            <a:extLst>
              <a:ext uri="{FF2B5EF4-FFF2-40B4-BE49-F238E27FC236}">
                <a16:creationId xmlns:a16="http://schemas.microsoft.com/office/drawing/2014/main" id="{BCE38766-5329-A544-9203-A7BAD8094C97}"/>
              </a:ext>
            </a:extLst>
          </p:cNvPr>
          <p:cNvSpPr>
            <a:spLocks noGrp="1"/>
          </p:cNvSpPr>
          <p:nvPr>
            <p:ph type="sldNum" sz="quarter" idx="12"/>
          </p:nvPr>
        </p:nvSpPr>
        <p:spPr/>
        <p:txBody>
          <a:bodyPr/>
          <a:lstStyle/>
          <a:p>
            <a:fld id="{1267485E-2600-B14D-9C9B-573DBF3B3522}" type="slidenum">
              <a:rPr lang="en-US" smtClean="0"/>
              <a:t>82</a:t>
            </a:fld>
            <a:endParaRPr lang="en-US"/>
          </a:p>
        </p:txBody>
      </p:sp>
    </p:spTree>
    <p:extLst>
      <p:ext uri="{BB962C8B-B14F-4D97-AF65-F5344CB8AC3E}">
        <p14:creationId xmlns:p14="http://schemas.microsoft.com/office/powerpoint/2010/main" val="866896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A70F-23CE-7043-8D7A-9FE561D80BBD}"/>
              </a:ext>
            </a:extLst>
          </p:cNvPr>
          <p:cNvSpPr>
            <a:spLocks noGrp="1"/>
          </p:cNvSpPr>
          <p:nvPr>
            <p:ph type="title"/>
          </p:nvPr>
        </p:nvSpPr>
        <p:spPr/>
        <p:txBody>
          <a:bodyPr anchor="ctr">
            <a:normAutofit fontScale="90000"/>
          </a:bodyPr>
          <a:lstStyle/>
          <a:p>
            <a:r>
              <a:rPr lang="en-US" b="1" dirty="0"/>
              <a:t>Is Mentor Training Necessary?</a:t>
            </a:r>
            <a:br>
              <a:rPr lang="en-US" b="1" dirty="0"/>
            </a:br>
            <a:r>
              <a:rPr lang="en-US" b="1" dirty="0"/>
              <a:t>4</a:t>
            </a:r>
          </a:p>
        </p:txBody>
      </p:sp>
      <p:sp>
        <p:nvSpPr>
          <p:cNvPr id="3" name="Content Placeholder 2">
            <a:extLst>
              <a:ext uri="{FF2B5EF4-FFF2-40B4-BE49-F238E27FC236}">
                <a16:creationId xmlns:a16="http://schemas.microsoft.com/office/drawing/2014/main" id="{FE678AA3-7B01-8842-825C-6F412A7F11FA}"/>
              </a:ext>
            </a:extLst>
          </p:cNvPr>
          <p:cNvSpPr>
            <a:spLocks noGrp="1"/>
          </p:cNvSpPr>
          <p:nvPr>
            <p:ph idx="1"/>
          </p:nvPr>
        </p:nvSpPr>
        <p:spPr/>
        <p:txBody>
          <a:bodyPr anchor="t"/>
          <a:lstStyle/>
          <a:p>
            <a:r>
              <a:rPr lang="en-US" sz="2400" dirty="0"/>
              <a:t> </a:t>
            </a:r>
            <a:r>
              <a:rPr lang="en-US" sz="2400" i="1" dirty="0"/>
              <a:t>”</a:t>
            </a:r>
            <a:r>
              <a:rPr lang="en-US" sz="2400" b="1" i="1" dirty="0"/>
              <a:t>Helpful"</a:t>
            </a:r>
            <a:r>
              <a:rPr lang="en-US" sz="2400" i="1" dirty="0"/>
              <a:t> </a:t>
            </a:r>
            <a:r>
              <a:rPr lang="en-US" sz="2400" dirty="0"/>
              <a:t>doesn't mean </a:t>
            </a:r>
            <a:r>
              <a:rPr lang="en-US" sz="2400" b="1" i="1" dirty="0"/>
              <a:t>"necessary." </a:t>
            </a:r>
          </a:p>
          <a:p>
            <a:r>
              <a:rPr lang="en-US" sz="2400" dirty="0"/>
              <a:t>A better way to understand the need for mentor training is to examine the difficulties that mentors encounter while fulfilling their roles. </a:t>
            </a:r>
          </a:p>
          <a:p>
            <a:r>
              <a:rPr lang="en-US" sz="2400" dirty="0"/>
              <a:t>When asked, </a:t>
            </a:r>
            <a:r>
              <a:rPr lang="en-US" sz="2400" b="1" i="1" dirty="0"/>
              <a:t>"What are the most difficult aspects of mentoring for you?</a:t>
            </a:r>
            <a:r>
              <a:rPr lang="en-US" sz="2400" i="1" dirty="0"/>
              <a:t>"</a:t>
            </a:r>
            <a:r>
              <a:rPr lang="en-US" sz="2400" dirty="0"/>
              <a:t> most mentors cited examples which illustrated the need for basic information and training…such as… </a:t>
            </a:r>
          </a:p>
          <a:p>
            <a:endParaRPr lang="en-US" dirty="0"/>
          </a:p>
        </p:txBody>
      </p:sp>
      <p:sp>
        <p:nvSpPr>
          <p:cNvPr id="4" name="Slide Number Placeholder 3">
            <a:extLst>
              <a:ext uri="{FF2B5EF4-FFF2-40B4-BE49-F238E27FC236}">
                <a16:creationId xmlns:a16="http://schemas.microsoft.com/office/drawing/2014/main" id="{1DB0C879-F887-0148-ACE4-B28E3393D532}"/>
              </a:ext>
            </a:extLst>
          </p:cNvPr>
          <p:cNvSpPr>
            <a:spLocks noGrp="1"/>
          </p:cNvSpPr>
          <p:nvPr>
            <p:ph type="sldNum" sz="quarter" idx="12"/>
          </p:nvPr>
        </p:nvSpPr>
        <p:spPr/>
        <p:txBody>
          <a:bodyPr/>
          <a:lstStyle/>
          <a:p>
            <a:fld id="{1267485E-2600-B14D-9C9B-573DBF3B3522}" type="slidenum">
              <a:rPr lang="en-US" smtClean="0"/>
              <a:t>83</a:t>
            </a:fld>
            <a:endParaRPr lang="en-US"/>
          </a:p>
        </p:txBody>
      </p:sp>
    </p:spTree>
    <p:extLst>
      <p:ext uri="{BB962C8B-B14F-4D97-AF65-F5344CB8AC3E}">
        <p14:creationId xmlns:p14="http://schemas.microsoft.com/office/powerpoint/2010/main" val="37337357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37D-8B8B-9449-93B8-0DC17AD12E78}"/>
              </a:ext>
            </a:extLst>
          </p:cNvPr>
          <p:cNvSpPr>
            <a:spLocks noGrp="1"/>
          </p:cNvSpPr>
          <p:nvPr>
            <p:ph type="title"/>
          </p:nvPr>
        </p:nvSpPr>
        <p:spPr/>
        <p:txBody>
          <a:bodyPr>
            <a:normAutofit fontScale="90000"/>
          </a:bodyPr>
          <a:lstStyle/>
          <a:p>
            <a:r>
              <a:rPr lang="en-US" b="1" dirty="0"/>
              <a:t>Is Mentor Training Necessary?</a:t>
            </a:r>
            <a:br>
              <a:rPr lang="en-US" b="1" dirty="0"/>
            </a:br>
            <a:r>
              <a:rPr lang="en-US" b="1" dirty="0"/>
              <a:t>5</a:t>
            </a:r>
            <a:endParaRPr lang="en-US" dirty="0"/>
          </a:p>
        </p:txBody>
      </p:sp>
      <p:sp>
        <p:nvSpPr>
          <p:cNvPr id="3" name="Content Placeholder 2">
            <a:extLst>
              <a:ext uri="{FF2B5EF4-FFF2-40B4-BE49-F238E27FC236}">
                <a16:creationId xmlns:a16="http://schemas.microsoft.com/office/drawing/2014/main" id="{3D8E897C-CDE3-A245-9FD4-233D01B5C078}"/>
              </a:ext>
            </a:extLst>
          </p:cNvPr>
          <p:cNvSpPr>
            <a:spLocks noGrp="1"/>
          </p:cNvSpPr>
          <p:nvPr>
            <p:ph idx="1"/>
          </p:nvPr>
        </p:nvSpPr>
        <p:spPr>
          <a:xfrm>
            <a:off x="5118447" y="640081"/>
            <a:ext cx="6477808" cy="6079374"/>
          </a:xfrm>
        </p:spPr>
        <p:txBody>
          <a:bodyPr anchor="t">
            <a:normAutofit lnSpcReduction="10000"/>
          </a:bodyPr>
          <a:lstStyle/>
          <a:p>
            <a:r>
              <a:rPr lang="en-US" sz="2000" dirty="0"/>
              <a:t>"Making the initial contact and building trust. Sharing my ideas at first</a:t>
            </a:r>
            <a:r>
              <a:rPr lang="en-US" sz="2000" i="1" dirty="0"/>
              <a:t>....I don't want to sound like a know-it-all even when I am asked for help."</a:t>
            </a:r>
            <a:r>
              <a:rPr lang="en-US" sz="2000" dirty="0"/>
              <a:t> </a:t>
            </a:r>
          </a:p>
          <a:p>
            <a:r>
              <a:rPr lang="en-US" sz="2000" dirty="0"/>
              <a:t>"Overcoming my hesitation to tell (the recipient) that he is wrong and to suggest alternatives. </a:t>
            </a:r>
            <a:r>
              <a:rPr lang="en-US" sz="2000" i="1" dirty="0"/>
              <a:t>I feel like I am offending him." </a:t>
            </a:r>
          </a:p>
          <a:p>
            <a:r>
              <a:rPr lang="en-US" sz="2000" dirty="0"/>
              <a:t>"Trying to explain (to the recipient) that her instructions were too difficult. I helped her revise it but certain parts were still too difficult. When do you stop correcting and revising? </a:t>
            </a:r>
            <a:r>
              <a:rPr lang="en-US" sz="2000" i="1" dirty="0"/>
              <a:t>When does helping become hurting?" </a:t>
            </a:r>
          </a:p>
          <a:p>
            <a:r>
              <a:rPr lang="en-US" sz="2000" dirty="0"/>
              <a:t>Rejection, I offered help at her convenience but my help wasn't wanted.... </a:t>
            </a:r>
            <a:r>
              <a:rPr lang="en-US" sz="2000" i="1" dirty="0"/>
              <a:t>It's hard to help people." </a:t>
            </a:r>
          </a:p>
          <a:p>
            <a:r>
              <a:rPr lang="en-US" sz="2000" i="1" dirty="0"/>
              <a:t>"Working with someone for a whole year and then finding that he can't make it." </a:t>
            </a:r>
          </a:p>
          <a:p>
            <a:endParaRPr lang="en-US" dirty="0"/>
          </a:p>
        </p:txBody>
      </p:sp>
      <p:sp>
        <p:nvSpPr>
          <p:cNvPr id="4" name="Slide Number Placeholder 3">
            <a:extLst>
              <a:ext uri="{FF2B5EF4-FFF2-40B4-BE49-F238E27FC236}">
                <a16:creationId xmlns:a16="http://schemas.microsoft.com/office/drawing/2014/main" id="{75D8BFF4-116E-4948-8821-1164DC7B5E23}"/>
              </a:ext>
            </a:extLst>
          </p:cNvPr>
          <p:cNvSpPr>
            <a:spLocks noGrp="1"/>
          </p:cNvSpPr>
          <p:nvPr>
            <p:ph type="sldNum" sz="quarter" idx="12"/>
          </p:nvPr>
        </p:nvSpPr>
        <p:spPr/>
        <p:txBody>
          <a:bodyPr/>
          <a:lstStyle/>
          <a:p>
            <a:fld id="{1267485E-2600-B14D-9C9B-573DBF3B3522}" type="slidenum">
              <a:rPr lang="en-US" smtClean="0"/>
              <a:t>84</a:t>
            </a:fld>
            <a:endParaRPr lang="en-US"/>
          </a:p>
        </p:txBody>
      </p:sp>
    </p:spTree>
    <p:extLst>
      <p:ext uri="{BB962C8B-B14F-4D97-AF65-F5344CB8AC3E}">
        <p14:creationId xmlns:p14="http://schemas.microsoft.com/office/powerpoint/2010/main" val="3680257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099E-8B9E-D54D-8A67-0B905FDA1070}"/>
              </a:ext>
            </a:extLst>
          </p:cNvPr>
          <p:cNvSpPr>
            <a:spLocks noGrp="1"/>
          </p:cNvSpPr>
          <p:nvPr>
            <p:ph type="title"/>
          </p:nvPr>
        </p:nvSpPr>
        <p:spPr/>
        <p:txBody>
          <a:bodyPr>
            <a:normAutofit fontScale="90000"/>
          </a:bodyPr>
          <a:lstStyle/>
          <a:p>
            <a:r>
              <a:rPr lang="en-US" b="1" dirty="0"/>
              <a:t>Is Mentor Training Necessary?</a:t>
            </a:r>
            <a:br>
              <a:rPr lang="en-US" b="1" dirty="0"/>
            </a:br>
            <a:r>
              <a:rPr lang="en-US" b="1" dirty="0"/>
              <a:t>6</a:t>
            </a:r>
            <a:endParaRPr lang="en-US" dirty="0"/>
          </a:p>
        </p:txBody>
      </p:sp>
      <p:sp>
        <p:nvSpPr>
          <p:cNvPr id="3" name="Content Placeholder 2">
            <a:extLst>
              <a:ext uri="{FF2B5EF4-FFF2-40B4-BE49-F238E27FC236}">
                <a16:creationId xmlns:a16="http://schemas.microsoft.com/office/drawing/2014/main" id="{0B734C0C-A1E4-6E4A-80D7-9C2CC1E50794}"/>
              </a:ext>
            </a:extLst>
          </p:cNvPr>
          <p:cNvSpPr>
            <a:spLocks noGrp="1"/>
          </p:cNvSpPr>
          <p:nvPr>
            <p:ph idx="1"/>
          </p:nvPr>
        </p:nvSpPr>
        <p:spPr/>
        <p:txBody>
          <a:bodyPr anchor="t"/>
          <a:lstStyle/>
          <a:p>
            <a:r>
              <a:rPr lang="en-US" sz="2400" dirty="0"/>
              <a:t>All of these responses suggest a need for basic information about mentoring relationships or for mentor training. </a:t>
            </a:r>
          </a:p>
          <a:p>
            <a:r>
              <a:rPr lang="en-US" sz="2400" i="1" dirty="0"/>
              <a:t>The candid and sensitive responses of these mentors point to the value of some preparation for their role as mentors and the value of specific skills that allow mentors to feel confident and successful as they fulfill their expectations and goals as mentors. </a:t>
            </a:r>
          </a:p>
          <a:p>
            <a:endParaRPr lang="en-US" dirty="0"/>
          </a:p>
        </p:txBody>
      </p:sp>
      <p:sp>
        <p:nvSpPr>
          <p:cNvPr id="4" name="Slide Number Placeholder 3">
            <a:extLst>
              <a:ext uri="{FF2B5EF4-FFF2-40B4-BE49-F238E27FC236}">
                <a16:creationId xmlns:a16="http://schemas.microsoft.com/office/drawing/2014/main" id="{A808FC93-CD3A-124E-98B3-579E0894ECCE}"/>
              </a:ext>
            </a:extLst>
          </p:cNvPr>
          <p:cNvSpPr>
            <a:spLocks noGrp="1"/>
          </p:cNvSpPr>
          <p:nvPr>
            <p:ph type="sldNum" sz="quarter" idx="12"/>
          </p:nvPr>
        </p:nvSpPr>
        <p:spPr/>
        <p:txBody>
          <a:bodyPr/>
          <a:lstStyle/>
          <a:p>
            <a:fld id="{1267485E-2600-B14D-9C9B-573DBF3B3522}" type="slidenum">
              <a:rPr lang="en-US" smtClean="0"/>
              <a:t>85</a:t>
            </a:fld>
            <a:endParaRPr lang="en-US"/>
          </a:p>
        </p:txBody>
      </p:sp>
    </p:spTree>
    <p:extLst>
      <p:ext uri="{BB962C8B-B14F-4D97-AF65-F5344CB8AC3E}">
        <p14:creationId xmlns:p14="http://schemas.microsoft.com/office/powerpoint/2010/main" val="3604838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7112-0BFE-2943-A1AD-E0B0B51B77D5}"/>
              </a:ext>
            </a:extLst>
          </p:cNvPr>
          <p:cNvSpPr>
            <a:spLocks noGrp="1"/>
          </p:cNvSpPr>
          <p:nvPr>
            <p:ph type="title"/>
          </p:nvPr>
        </p:nvSpPr>
        <p:spPr/>
        <p:txBody>
          <a:bodyPr>
            <a:normAutofit fontScale="90000"/>
          </a:bodyPr>
          <a:lstStyle/>
          <a:p>
            <a:r>
              <a:rPr lang="en-US" b="1" dirty="0"/>
              <a:t>Types of Learners</a:t>
            </a:r>
            <a:br>
              <a:rPr lang="en-US" b="1" dirty="0"/>
            </a:br>
            <a:r>
              <a:rPr lang="en-US" b="1" dirty="0"/>
              <a:t>Four (4) Major Types</a:t>
            </a:r>
            <a:br>
              <a:rPr lang="en-US" b="1" dirty="0"/>
            </a:br>
            <a:endParaRPr lang="en-US" b="1" dirty="0"/>
          </a:p>
        </p:txBody>
      </p:sp>
      <p:sp>
        <p:nvSpPr>
          <p:cNvPr id="3" name="Content Placeholder 2">
            <a:extLst>
              <a:ext uri="{FF2B5EF4-FFF2-40B4-BE49-F238E27FC236}">
                <a16:creationId xmlns:a16="http://schemas.microsoft.com/office/drawing/2014/main" id="{5DB38F8C-3353-4149-915F-F9CB933FB5F1}"/>
              </a:ext>
            </a:extLst>
          </p:cNvPr>
          <p:cNvSpPr>
            <a:spLocks noGrp="1"/>
          </p:cNvSpPr>
          <p:nvPr>
            <p:ph idx="1"/>
          </p:nvPr>
        </p:nvSpPr>
        <p:spPr/>
        <p:txBody>
          <a:bodyPr anchor="t">
            <a:normAutofit fontScale="92500"/>
          </a:bodyPr>
          <a:lstStyle/>
          <a:p>
            <a:r>
              <a:rPr lang="en-US" sz="2400" dirty="0"/>
              <a:t>We all experience the world in unique ways, and with that comes variation in the ways we learn best. </a:t>
            </a:r>
          </a:p>
          <a:p>
            <a:r>
              <a:rPr lang="en-US" sz="2400" i="1" dirty="0"/>
              <a:t>Understanding the differences in these types of learning styles can drastically impact the way teachers handle their students, set up group projects and rally behind individual learning. </a:t>
            </a:r>
          </a:p>
          <a:p>
            <a:r>
              <a:rPr lang="en-US" sz="2400" dirty="0"/>
              <a:t>Without understanding the disparity in learning styles, mentors might end up with a handful of students lagging behind their classmates/Peers—</a:t>
            </a:r>
            <a:r>
              <a:rPr lang="en-US" sz="2400" i="1" dirty="0"/>
              <a:t>in part because their unique learning style hasn’t been activated.</a:t>
            </a:r>
          </a:p>
          <a:p>
            <a:endParaRPr lang="en-US" dirty="0"/>
          </a:p>
        </p:txBody>
      </p:sp>
      <p:sp>
        <p:nvSpPr>
          <p:cNvPr id="4" name="Slide Number Placeholder 3">
            <a:extLst>
              <a:ext uri="{FF2B5EF4-FFF2-40B4-BE49-F238E27FC236}">
                <a16:creationId xmlns:a16="http://schemas.microsoft.com/office/drawing/2014/main" id="{771CC75D-D6AA-2542-8BCD-BB5FF1E1D49E}"/>
              </a:ext>
            </a:extLst>
          </p:cNvPr>
          <p:cNvSpPr>
            <a:spLocks noGrp="1"/>
          </p:cNvSpPr>
          <p:nvPr>
            <p:ph type="sldNum" sz="quarter" idx="12"/>
          </p:nvPr>
        </p:nvSpPr>
        <p:spPr/>
        <p:txBody>
          <a:bodyPr/>
          <a:lstStyle/>
          <a:p>
            <a:fld id="{1267485E-2600-B14D-9C9B-573DBF3B3522}" type="slidenum">
              <a:rPr lang="en-US" smtClean="0"/>
              <a:t>86</a:t>
            </a:fld>
            <a:endParaRPr lang="en-US"/>
          </a:p>
        </p:txBody>
      </p:sp>
    </p:spTree>
    <p:extLst>
      <p:ext uri="{BB962C8B-B14F-4D97-AF65-F5344CB8AC3E}">
        <p14:creationId xmlns:p14="http://schemas.microsoft.com/office/powerpoint/2010/main" val="3834416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5F56-1D91-FA40-9B21-F3D339B11BFC}"/>
              </a:ext>
            </a:extLst>
          </p:cNvPr>
          <p:cNvSpPr>
            <a:spLocks noGrp="1"/>
          </p:cNvSpPr>
          <p:nvPr>
            <p:ph type="title"/>
          </p:nvPr>
        </p:nvSpPr>
        <p:spPr/>
        <p:txBody>
          <a:bodyPr/>
          <a:lstStyle/>
          <a:p>
            <a:r>
              <a:rPr lang="en-US" b="1" dirty="0"/>
              <a:t>Types of Learners</a:t>
            </a:r>
            <a:br>
              <a:rPr lang="en-US" b="1" dirty="0"/>
            </a:br>
            <a:r>
              <a:rPr lang="en-US" b="1" dirty="0"/>
              <a:t>#1</a:t>
            </a:r>
          </a:p>
        </p:txBody>
      </p:sp>
      <p:sp>
        <p:nvSpPr>
          <p:cNvPr id="3" name="Content Placeholder 2">
            <a:extLst>
              <a:ext uri="{FF2B5EF4-FFF2-40B4-BE49-F238E27FC236}">
                <a16:creationId xmlns:a16="http://schemas.microsoft.com/office/drawing/2014/main" id="{4CD6F354-2FFC-514D-A1A8-16E354EB58C7}"/>
              </a:ext>
            </a:extLst>
          </p:cNvPr>
          <p:cNvSpPr>
            <a:spLocks noGrp="1"/>
          </p:cNvSpPr>
          <p:nvPr>
            <p:ph idx="1"/>
          </p:nvPr>
        </p:nvSpPr>
        <p:spPr>
          <a:xfrm>
            <a:off x="5118447" y="803186"/>
            <a:ext cx="6281873" cy="5552644"/>
          </a:xfrm>
        </p:spPr>
        <p:txBody>
          <a:bodyPr anchor="t">
            <a:normAutofit lnSpcReduction="10000"/>
          </a:bodyPr>
          <a:lstStyle/>
          <a:p>
            <a:r>
              <a:rPr lang="en-US" sz="2000" i="1" dirty="0"/>
              <a:t>Learning styles and preferences take on a variety of forms—and not all people fit neatly into one category as there’s </a:t>
            </a:r>
            <a:r>
              <a:rPr lang="en-US" sz="2000" b="1" i="1" dirty="0"/>
              <a:t>plenty of overlap </a:t>
            </a:r>
            <a:r>
              <a:rPr lang="en-US" sz="2000" i="1" dirty="0"/>
              <a:t>between styles. That being said, most learners align with the following styles: </a:t>
            </a:r>
            <a:r>
              <a:rPr lang="en-US" sz="2000" b="1" i="1" dirty="0"/>
              <a:t>There are basically 4 types of learners:</a:t>
            </a:r>
          </a:p>
          <a:p>
            <a:r>
              <a:rPr lang="en-US" sz="2000" b="1" dirty="0"/>
              <a:t>1.</a:t>
            </a:r>
            <a:r>
              <a:rPr lang="en-US" sz="2000" dirty="0"/>
              <a:t> </a:t>
            </a:r>
            <a:r>
              <a:rPr lang="en-US" sz="2000" b="1" dirty="0"/>
              <a:t>Visual Learners</a:t>
            </a:r>
            <a:r>
              <a:rPr lang="en-US" sz="2000" dirty="0"/>
              <a:t> - </a:t>
            </a:r>
            <a:r>
              <a:rPr lang="en-US" sz="2000" b="1" dirty="0"/>
              <a:t>How to recognize visual learners ?</a:t>
            </a:r>
            <a:r>
              <a:rPr lang="en-US" sz="2000" dirty="0"/>
              <a:t>- Someone with a preference for visual learning is partial to seeing and observing things, including pictures, diagrams, written directions and more. This is also referred to as the “spatial” learning style. Students who learn through sight understand information better when it’s presented in a visual way.  </a:t>
            </a:r>
            <a:r>
              <a:rPr lang="en-US" sz="2000" u="sng" dirty="0"/>
              <a:t>Examples</a:t>
            </a:r>
            <a:r>
              <a:rPr lang="en-US" sz="2000" dirty="0"/>
              <a:t>:  List makers, students who like to take notes.</a:t>
            </a:r>
          </a:p>
          <a:p>
            <a:endParaRPr lang="en-US" dirty="0"/>
          </a:p>
        </p:txBody>
      </p:sp>
      <p:sp>
        <p:nvSpPr>
          <p:cNvPr id="4" name="Slide Number Placeholder 3">
            <a:extLst>
              <a:ext uri="{FF2B5EF4-FFF2-40B4-BE49-F238E27FC236}">
                <a16:creationId xmlns:a16="http://schemas.microsoft.com/office/drawing/2014/main" id="{F46080E0-763F-BE43-AB06-F7863BC28453}"/>
              </a:ext>
            </a:extLst>
          </p:cNvPr>
          <p:cNvSpPr>
            <a:spLocks noGrp="1"/>
          </p:cNvSpPr>
          <p:nvPr>
            <p:ph type="sldNum" sz="quarter" idx="12"/>
          </p:nvPr>
        </p:nvSpPr>
        <p:spPr/>
        <p:txBody>
          <a:bodyPr/>
          <a:lstStyle/>
          <a:p>
            <a:fld id="{1267485E-2600-B14D-9C9B-573DBF3B3522}" type="slidenum">
              <a:rPr lang="en-US" smtClean="0"/>
              <a:t>87</a:t>
            </a:fld>
            <a:endParaRPr lang="en-US"/>
          </a:p>
        </p:txBody>
      </p:sp>
    </p:spTree>
    <p:extLst>
      <p:ext uri="{BB962C8B-B14F-4D97-AF65-F5344CB8AC3E}">
        <p14:creationId xmlns:p14="http://schemas.microsoft.com/office/powerpoint/2010/main" val="9746661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A049-0211-8B45-8E47-BD4F8443DEC6}"/>
              </a:ext>
            </a:extLst>
          </p:cNvPr>
          <p:cNvSpPr>
            <a:spLocks noGrp="1"/>
          </p:cNvSpPr>
          <p:nvPr>
            <p:ph type="title"/>
          </p:nvPr>
        </p:nvSpPr>
        <p:spPr/>
        <p:txBody>
          <a:bodyPr/>
          <a:lstStyle/>
          <a:p>
            <a:r>
              <a:rPr lang="en-US" b="1" dirty="0"/>
              <a:t>Types of Learners</a:t>
            </a:r>
            <a:br>
              <a:rPr lang="en-US" b="1" dirty="0"/>
            </a:br>
            <a:r>
              <a:rPr lang="en-US" b="1" dirty="0"/>
              <a:t>#1 - Visual</a:t>
            </a:r>
          </a:p>
        </p:txBody>
      </p:sp>
      <p:sp>
        <p:nvSpPr>
          <p:cNvPr id="3" name="Content Placeholder 2">
            <a:extLst>
              <a:ext uri="{FF2B5EF4-FFF2-40B4-BE49-F238E27FC236}">
                <a16:creationId xmlns:a16="http://schemas.microsoft.com/office/drawing/2014/main" id="{3D42892E-2F62-FF48-BC68-9901432A966C}"/>
              </a:ext>
            </a:extLst>
          </p:cNvPr>
          <p:cNvSpPr>
            <a:spLocks noGrp="1"/>
          </p:cNvSpPr>
          <p:nvPr>
            <p:ph idx="1"/>
          </p:nvPr>
        </p:nvSpPr>
        <p:spPr>
          <a:xfrm>
            <a:off x="4821383" y="803186"/>
            <a:ext cx="6578938" cy="6054814"/>
          </a:xfrm>
        </p:spPr>
        <p:txBody>
          <a:bodyPr anchor="t">
            <a:normAutofit lnSpcReduction="10000"/>
          </a:bodyPr>
          <a:lstStyle/>
          <a:p>
            <a:r>
              <a:rPr lang="en-US" sz="2000" b="1" dirty="0"/>
              <a:t>How to create understanding for VISUAL Learners ?</a:t>
            </a:r>
            <a:r>
              <a:rPr lang="en-US" sz="2000" dirty="0"/>
              <a:t>- </a:t>
            </a:r>
            <a:r>
              <a:rPr lang="en-US" sz="2400" dirty="0"/>
              <a:t>Mentors should create opportunities to draw pictures and diagrams on the board (</a:t>
            </a:r>
            <a:r>
              <a:rPr lang="en-US" sz="2400" i="1" dirty="0"/>
              <a:t>See Plan A Study Guides</a:t>
            </a:r>
            <a:r>
              <a:rPr lang="en-US" sz="2400" dirty="0"/>
              <a:t>) or ask students to doodle examples based on the topic they’re learning. </a:t>
            </a:r>
          </a:p>
          <a:p>
            <a:r>
              <a:rPr lang="en-US" sz="2400" dirty="0"/>
              <a:t>Mentors  catering to visual learners should regularly make handouts and use presentations. (</a:t>
            </a:r>
            <a:r>
              <a:rPr lang="en-US" sz="2400" i="1" dirty="0"/>
              <a:t>See Best Practices/ Resources</a:t>
            </a:r>
            <a:r>
              <a:rPr lang="en-US" sz="2400" dirty="0"/>
              <a:t>) Visual learners may also need more time to process material, as they observe the visual cues before them. </a:t>
            </a:r>
          </a:p>
          <a:p>
            <a:r>
              <a:rPr lang="en-US" sz="2400" i="1" dirty="0"/>
              <a:t>So be sure to give students a little time and space to work through the information.</a:t>
            </a:r>
          </a:p>
          <a:p>
            <a:endParaRPr lang="en-US" dirty="0"/>
          </a:p>
        </p:txBody>
      </p:sp>
      <p:sp>
        <p:nvSpPr>
          <p:cNvPr id="4" name="Slide Number Placeholder 3">
            <a:extLst>
              <a:ext uri="{FF2B5EF4-FFF2-40B4-BE49-F238E27FC236}">
                <a16:creationId xmlns:a16="http://schemas.microsoft.com/office/drawing/2014/main" id="{CA8EEDF4-756B-AF4D-8CEF-32A13EF0A5A5}"/>
              </a:ext>
            </a:extLst>
          </p:cNvPr>
          <p:cNvSpPr>
            <a:spLocks noGrp="1"/>
          </p:cNvSpPr>
          <p:nvPr>
            <p:ph type="sldNum" sz="quarter" idx="12"/>
          </p:nvPr>
        </p:nvSpPr>
        <p:spPr/>
        <p:txBody>
          <a:bodyPr/>
          <a:lstStyle/>
          <a:p>
            <a:fld id="{1267485E-2600-B14D-9C9B-573DBF3B3522}" type="slidenum">
              <a:rPr lang="en-US" smtClean="0"/>
              <a:t>88</a:t>
            </a:fld>
            <a:endParaRPr lang="en-US"/>
          </a:p>
        </p:txBody>
      </p:sp>
    </p:spTree>
    <p:extLst>
      <p:ext uri="{BB962C8B-B14F-4D97-AF65-F5344CB8AC3E}">
        <p14:creationId xmlns:p14="http://schemas.microsoft.com/office/powerpoint/2010/main" val="2639890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3E84-0EB3-4F46-BCE4-E1085A9042E0}"/>
              </a:ext>
            </a:extLst>
          </p:cNvPr>
          <p:cNvSpPr>
            <a:spLocks noGrp="1"/>
          </p:cNvSpPr>
          <p:nvPr>
            <p:ph type="title"/>
          </p:nvPr>
        </p:nvSpPr>
        <p:spPr/>
        <p:txBody>
          <a:bodyPr/>
          <a:lstStyle/>
          <a:p>
            <a:r>
              <a:rPr lang="en-US" b="1" dirty="0"/>
              <a:t>Types of Learners</a:t>
            </a:r>
            <a:br>
              <a:rPr lang="en-US" b="1" dirty="0"/>
            </a:br>
            <a:r>
              <a:rPr lang="en-US" b="1" dirty="0"/>
              <a:t>#2 - Auditory</a:t>
            </a:r>
          </a:p>
        </p:txBody>
      </p:sp>
      <p:sp>
        <p:nvSpPr>
          <p:cNvPr id="3" name="Content Placeholder 2">
            <a:extLst>
              <a:ext uri="{FF2B5EF4-FFF2-40B4-BE49-F238E27FC236}">
                <a16:creationId xmlns:a16="http://schemas.microsoft.com/office/drawing/2014/main" id="{B7DCF512-B358-AD49-824C-BD3FBF8FB42F}"/>
              </a:ext>
            </a:extLst>
          </p:cNvPr>
          <p:cNvSpPr>
            <a:spLocks noGrp="1"/>
          </p:cNvSpPr>
          <p:nvPr>
            <p:ph idx="1"/>
          </p:nvPr>
        </p:nvSpPr>
        <p:spPr/>
        <p:txBody>
          <a:bodyPr anchor="t">
            <a:normAutofit fontScale="92500" lnSpcReduction="20000"/>
          </a:bodyPr>
          <a:lstStyle/>
          <a:p>
            <a:r>
              <a:rPr lang="en-US" sz="2400" b="1" dirty="0"/>
              <a:t>2. Auditory Learners</a:t>
            </a:r>
            <a:r>
              <a:rPr lang="en-US" sz="2400" dirty="0"/>
              <a:t> - </a:t>
            </a:r>
            <a:r>
              <a:rPr lang="en-US" sz="2400" b="1" dirty="0"/>
              <a:t>How to recognize auditory learners ?</a:t>
            </a:r>
            <a:r>
              <a:rPr lang="en-US" sz="2400" dirty="0"/>
              <a:t>-</a:t>
            </a:r>
            <a:r>
              <a:rPr lang="en-US" sz="2400" b="1" dirty="0"/>
              <a:t> </a:t>
            </a:r>
            <a:r>
              <a:rPr lang="en-US" sz="2400" i="1" dirty="0"/>
              <a:t>Auditory learners tend to learn better when the subject matter is reinforced by sound. </a:t>
            </a:r>
          </a:p>
          <a:p>
            <a:r>
              <a:rPr lang="en-US" sz="2400" dirty="0"/>
              <a:t>These students would much rather </a:t>
            </a:r>
            <a:r>
              <a:rPr lang="en-US" sz="2400" i="1" dirty="0"/>
              <a:t>listen to a lecture</a:t>
            </a:r>
            <a:r>
              <a:rPr lang="en-US" sz="2400" dirty="0"/>
              <a:t> </a:t>
            </a:r>
            <a:r>
              <a:rPr lang="en-US" sz="2400" i="1" dirty="0"/>
              <a:t>(Explanation</a:t>
            </a:r>
            <a:r>
              <a:rPr lang="en-US" sz="2400" dirty="0"/>
              <a:t>) than read written notes, and </a:t>
            </a:r>
            <a:r>
              <a:rPr lang="en-US" sz="2400" i="1" dirty="0"/>
              <a:t>they often use their own voices to reinforce new concepts and ideas. </a:t>
            </a:r>
          </a:p>
          <a:p>
            <a:r>
              <a:rPr lang="en-US" sz="2400" i="1" dirty="0"/>
              <a:t>These are the students who like to read out loud to themselves, aren’t afraid to speak up in class and are great at verbally explaining things. </a:t>
            </a:r>
          </a:p>
          <a:p>
            <a:r>
              <a:rPr lang="en-US" sz="2400" dirty="0"/>
              <a:t>Additionally, </a:t>
            </a:r>
            <a:r>
              <a:rPr lang="en-US" sz="2400" i="1" dirty="0"/>
              <a:t>they may be slower at reading and may repeat things a teacher tells them.</a:t>
            </a:r>
          </a:p>
          <a:p>
            <a:endParaRPr lang="en-US" dirty="0"/>
          </a:p>
        </p:txBody>
      </p:sp>
      <p:sp>
        <p:nvSpPr>
          <p:cNvPr id="4" name="Slide Number Placeholder 3">
            <a:extLst>
              <a:ext uri="{FF2B5EF4-FFF2-40B4-BE49-F238E27FC236}">
                <a16:creationId xmlns:a16="http://schemas.microsoft.com/office/drawing/2014/main" id="{64834C2B-EA6D-0349-81DB-68A758BDA3C7}"/>
              </a:ext>
            </a:extLst>
          </p:cNvPr>
          <p:cNvSpPr>
            <a:spLocks noGrp="1"/>
          </p:cNvSpPr>
          <p:nvPr>
            <p:ph type="sldNum" sz="quarter" idx="12"/>
          </p:nvPr>
        </p:nvSpPr>
        <p:spPr/>
        <p:txBody>
          <a:bodyPr/>
          <a:lstStyle/>
          <a:p>
            <a:fld id="{1267485E-2600-B14D-9C9B-573DBF3B3522}" type="slidenum">
              <a:rPr lang="en-US" smtClean="0"/>
              <a:t>89</a:t>
            </a:fld>
            <a:endParaRPr lang="en-US"/>
          </a:p>
        </p:txBody>
      </p:sp>
    </p:spTree>
    <p:extLst>
      <p:ext uri="{BB962C8B-B14F-4D97-AF65-F5344CB8AC3E}">
        <p14:creationId xmlns:p14="http://schemas.microsoft.com/office/powerpoint/2010/main" val="26757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0DFE-00EB-3E41-8841-403C2DCF9032}"/>
              </a:ext>
            </a:extLst>
          </p:cNvPr>
          <p:cNvSpPr>
            <a:spLocks noGrp="1"/>
          </p:cNvSpPr>
          <p:nvPr>
            <p:ph type="title"/>
          </p:nvPr>
        </p:nvSpPr>
        <p:spPr/>
        <p:txBody>
          <a:bodyPr>
            <a:normAutofit fontScale="90000"/>
          </a:bodyPr>
          <a:lstStyle/>
          <a:p>
            <a:r>
              <a:rPr lang="en-US" sz="3200" b="1" dirty="0"/>
              <a:t>Certification Chair or Designated Association JOP Chair</a:t>
            </a:r>
            <a:br>
              <a:rPr lang="en-US" sz="3200" b="1" dirty="0"/>
            </a:br>
            <a:r>
              <a:rPr lang="en-US" sz="3200" b="1" dirty="0"/>
              <a:t> Responsibilities</a:t>
            </a:r>
          </a:p>
        </p:txBody>
      </p:sp>
      <p:sp>
        <p:nvSpPr>
          <p:cNvPr id="3" name="Content Placeholder 2">
            <a:extLst>
              <a:ext uri="{FF2B5EF4-FFF2-40B4-BE49-F238E27FC236}">
                <a16:creationId xmlns:a16="http://schemas.microsoft.com/office/drawing/2014/main" id="{2792203A-C3D7-134C-A25D-3E22E71ED89B}"/>
              </a:ext>
            </a:extLst>
          </p:cNvPr>
          <p:cNvSpPr>
            <a:spLocks noGrp="1"/>
          </p:cNvSpPr>
          <p:nvPr>
            <p:ph idx="1"/>
          </p:nvPr>
        </p:nvSpPr>
        <p:spPr/>
        <p:txBody>
          <a:bodyPr>
            <a:normAutofit lnSpcReduction="10000"/>
          </a:bodyPr>
          <a:lstStyle/>
          <a:p>
            <a:pPr marL="0" indent="0">
              <a:buNone/>
            </a:pPr>
            <a:r>
              <a:rPr lang="en-US" sz="2000" b="1" dirty="0"/>
              <a:t>Job Description and Duties</a:t>
            </a:r>
            <a:endParaRPr lang="en-US" sz="2000" dirty="0"/>
          </a:p>
          <a:p>
            <a:r>
              <a:rPr lang="en-US" sz="1900" dirty="0"/>
              <a:t>1. Report to the Program Co-Chairs of the Junior Officials' Mentoring Program in conjunction with the Regional Supervisors.</a:t>
            </a:r>
          </a:p>
          <a:p>
            <a:r>
              <a:rPr lang="en-US" sz="1900" dirty="0"/>
              <a:t>2. Participate in established conference calls/ virtual meetings, etc. with other Regional Chairs  or with the program Co-chairs, one call to be held in December, one in April. (Tentative Timeline)</a:t>
            </a:r>
          </a:p>
          <a:p>
            <a:r>
              <a:rPr lang="en-US" sz="1900" dirty="0"/>
              <a:t>3. Recruit junior officials using developed  USATF  Junior Official recruiting strategies. </a:t>
            </a:r>
          </a:p>
          <a:p>
            <a:r>
              <a:rPr lang="en-US" sz="1900" dirty="0"/>
              <a:t>4. Meet with the Local Association Membership Chair to garner list of 14-17 year local Association members. List can be obtained from the USATF Connect website.</a:t>
            </a:r>
          </a:p>
          <a:p>
            <a:endParaRPr lang="en-US" dirty="0"/>
          </a:p>
        </p:txBody>
      </p:sp>
      <p:sp>
        <p:nvSpPr>
          <p:cNvPr id="4" name="Slide Number Placeholder 3">
            <a:extLst>
              <a:ext uri="{FF2B5EF4-FFF2-40B4-BE49-F238E27FC236}">
                <a16:creationId xmlns:a16="http://schemas.microsoft.com/office/drawing/2014/main" id="{B995D36F-E59B-3044-B163-09268B650942}"/>
              </a:ext>
            </a:extLst>
          </p:cNvPr>
          <p:cNvSpPr>
            <a:spLocks noGrp="1"/>
          </p:cNvSpPr>
          <p:nvPr>
            <p:ph type="sldNum" sz="quarter" idx="12"/>
          </p:nvPr>
        </p:nvSpPr>
        <p:spPr/>
        <p:txBody>
          <a:bodyPr/>
          <a:lstStyle/>
          <a:p>
            <a:fld id="{1267485E-2600-B14D-9C9B-573DBF3B3522}" type="slidenum">
              <a:rPr lang="en-US" smtClean="0"/>
              <a:t>9</a:t>
            </a:fld>
            <a:endParaRPr lang="en-US"/>
          </a:p>
        </p:txBody>
      </p:sp>
    </p:spTree>
    <p:extLst>
      <p:ext uri="{BB962C8B-B14F-4D97-AF65-F5344CB8AC3E}">
        <p14:creationId xmlns:p14="http://schemas.microsoft.com/office/powerpoint/2010/main" val="22219055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DCC9-2894-3F43-B46F-29F27570687D}"/>
              </a:ext>
            </a:extLst>
          </p:cNvPr>
          <p:cNvSpPr>
            <a:spLocks noGrp="1"/>
          </p:cNvSpPr>
          <p:nvPr>
            <p:ph type="title"/>
          </p:nvPr>
        </p:nvSpPr>
        <p:spPr/>
        <p:txBody>
          <a:bodyPr/>
          <a:lstStyle/>
          <a:p>
            <a:r>
              <a:rPr lang="en-US" b="1" dirty="0"/>
              <a:t>Types of Learners</a:t>
            </a:r>
            <a:br>
              <a:rPr lang="en-US" b="1" dirty="0"/>
            </a:br>
            <a:r>
              <a:rPr lang="en-US" b="1" dirty="0"/>
              <a:t>#2- AL</a:t>
            </a:r>
            <a:endParaRPr lang="en-US" dirty="0"/>
          </a:p>
        </p:txBody>
      </p:sp>
      <p:sp>
        <p:nvSpPr>
          <p:cNvPr id="3" name="Content Placeholder 2">
            <a:extLst>
              <a:ext uri="{FF2B5EF4-FFF2-40B4-BE49-F238E27FC236}">
                <a16:creationId xmlns:a16="http://schemas.microsoft.com/office/drawing/2014/main" id="{DAD48B14-B427-9B4A-8E09-DF958BD0AB8C}"/>
              </a:ext>
            </a:extLst>
          </p:cNvPr>
          <p:cNvSpPr>
            <a:spLocks noGrp="1"/>
          </p:cNvSpPr>
          <p:nvPr>
            <p:ph idx="1"/>
          </p:nvPr>
        </p:nvSpPr>
        <p:spPr>
          <a:xfrm>
            <a:off x="5118447" y="803186"/>
            <a:ext cx="6691480" cy="5248622"/>
          </a:xfrm>
        </p:spPr>
        <p:txBody>
          <a:bodyPr anchor="t">
            <a:normAutofit fontScale="92500" lnSpcReduction="10000"/>
          </a:bodyPr>
          <a:lstStyle/>
          <a:p>
            <a:r>
              <a:rPr lang="en-US" sz="2400" b="1" dirty="0"/>
              <a:t>How to create understanding for auditory learners ?</a:t>
            </a:r>
            <a:r>
              <a:rPr lang="en-US" sz="2400" dirty="0"/>
              <a:t>- </a:t>
            </a:r>
            <a:r>
              <a:rPr lang="en-US" sz="2400" i="1" dirty="0"/>
              <a:t>Since these students can sometimes find it hard to keep quiet for long periods of time, get your auditory learners involved in the lecture by </a:t>
            </a:r>
            <a:r>
              <a:rPr lang="en-US" sz="2400" b="1" i="1" dirty="0"/>
              <a:t>asking them to repeat back new concepts to you. </a:t>
            </a:r>
          </a:p>
          <a:p>
            <a:r>
              <a:rPr lang="en-US" sz="2400" b="1" i="1" dirty="0"/>
              <a:t>Ask questions and let them answer</a:t>
            </a:r>
            <a:r>
              <a:rPr lang="en-US" sz="2400" dirty="0"/>
              <a:t>. Invoke group discussions so your auditory and verbal processors can properly take in and understand the information they’re being presented with. </a:t>
            </a:r>
          </a:p>
          <a:p>
            <a:r>
              <a:rPr lang="en-US" sz="2400" i="1" dirty="0"/>
              <a:t>Watching videos and using music or audiotapes are also helpful ways to engage with auditory learners. (See Plan V Study Guides).</a:t>
            </a:r>
          </a:p>
          <a:p>
            <a:endParaRPr lang="en-US" sz="2400" dirty="0"/>
          </a:p>
          <a:p>
            <a:endParaRPr lang="en-US" dirty="0"/>
          </a:p>
        </p:txBody>
      </p:sp>
      <p:sp>
        <p:nvSpPr>
          <p:cNvPr id="4" name="Slide Number Placeholder 3">
            <a:extLst>
              <a:ext uri="{FF2B5EF4-FFF2-40B4-BE49-F238E27FC236}">
                <a16:creationId xmlns:a16="http://schemas.microsoft.com/office/drawing/2014/main" id="{2A652DBF-FDB8-844E-A1DB-59123115314C}"/>
              </a:ext>
            </a:extLst>
          </p:cNvPr>
          <p:cNvSpPr>
            <a:spLocks noGrp="1"/>
          </p:cNvSpPr>
          <p:nvPr>
            <p:ph type="sldNum" sz="quarter" idx="12"/>
          </p:nvPr>
        </p:nvSpPr>
        <p:spPr/>
        <p:txBody>
          <a:bodyPr/>
          <a:lstStyle/>
          <a:p>
            <a:fld id="{1267485E-2600-B14D-9C9B-573DBF3B3522}" type="slidenum">
              <a:rPr lang="en-US" smtClean="0"/>
              <a:t>90</a:t>
            </a:fld>
            <a:endParaRPr lang="en-US"/>
          </a:p>
        </p:txBody>
      </p:sp>
    </p:spTree>
    <p:extLst>
      <p:ext uri="{BB962C8B-B14F-4D97-AF65-F5344CB8AC3E}">
        <p14:creationId xmlns:p14="http://schemas.microsoft.com/office/powerpoint/2010/main" val="5750777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2E50-315A-A44B-9B83-4782CCACBBC6}"/>
              </a:ext>
            </a:extLst>
          </p:cNvPr>
          <p:cNvSpPr>
            <a:spLocks noGrp="1"/>
          </p:cNvSpPr>
          <p:nvPr>
            <p:ph type="title"/>
          </p:nvPr>
        </p:nvSpPr>
        <p:spPr/>
        <p:txBody>
          <a:bodyPr/>
          <a:lstStyle/>
          <a:p>
            <a:r>
              <a:rPr lang="en-US" b="1" dirty="0"/>
              <a:t>Types of Learners</a:t>
            </a:r>
            <a:br>
              <a:rPr lang="en-US" b="1" dirty="0"/>
            </a:br>
            <a:r>
              <a:rPr lang="en-US" b="1" dirty="0"/>
              <a:t>#3 - Kinesthetic</a:t>
            </a:r>
            <a:endParaRPr lang="en-US" dirty="0"/>
          </a:p>
        </p:txBody>
      </p:sp>
      <p:sp>
        <p:nvSpPr>
          <p:cNvPr id="3" name="Content Placeholder 2">
            <a:extLst>
              <a:ext uri="{FF2B5EF4-FFF2-40B4-BE49-F238E27FC236}">
                <a16:creationId xmlns:a16="http://schemas.microsoft.com/office/drawing/2014/main" id="{AE6BE86D-4610-364D-9E38-BDCC982DC58C}"/>
              </a:ext>
            </a:extLst>
          </p:cNvPr>
          <p:cNvSpPr>
            <a:spLocks noGrp="1"/>
          </p:cNvSpPr>
          <p:nvPr>
            <p:ph idx="1"/>
          </p:nvPr>
        </p:nvSpPr>
        <p:spPr/>
        <p:txBody>
          <a:bodyPr anchor="t">
            <a:normAutofit fontScale="92500"/>
          </a:bodyPr>
          <a:lstStyle/>
          <a:p>
            <a:r>
              <a:rPr lang="en-US" sz="2400" b="1" dirty="0"/>
              <a:t>3. Kinesthetic Learners</a:t>
            </a:r>
            <a:r>
              <a:rPr lang="en-US" sz="2400" dirty="0"/>
              <a:t> - </a:t>
            </a:r>
            <a:r>
              <a:rPr lang="en-US" sz="2400" b="1" dirty="0"/>
              <a:t>How to recognize kinesthetic learners?</a:t>
            </a:r>
            <a:r>
              <a:rPr lang="en-US" sz="2400" dirty="0"/>
              <a:t> - </a:t>
            </a:r>
            <a:r>
              <a:rPr lang="en-US" sz="2400" i="1" dirty="0"/>
              <a:t>Kinesthetic learners or “tactile” learners learn through experiencing or doing things. </a:t>
            </a:r>
          </a:p>
          <a:p>
            <a:r>
              <a:rPr lang="en-US" sz="2400" i="1" dirty="0"/>
              <a:t>They like to get right in the thick of things by acting out events or using their hands to touch and handle in order to understand concepts. </a:t>
            </a:r>
          </a:p>
          <a:p>
            <a:r>
              <a:rPr lang="en-US" sz="2400" dirty="0"/>
              <a:t>These are the students who </a:t>
            </a:r>
            <a:r>
              <a:rPr lang="en-US" sz="2400" i="1" dirty="0"/>
              <a:t>might struggle to sit still, </a:t>
            </a:r>
            <a:r>
              <a:rPr lang="en-US" sz="2400" dirty="0"/>
              <a:t>might be good at sports or like to dance, </a:t>
            </a:r>
            <a:r>
              <a:rPr lang="en-US" sz="2400" i="1" dirty="0"/>
              <a:t>need to take breaks when studying and might not have great handwriting.</a:t>
            </a:r>
          </a:p>
          <a:p>
            <a:endParaRPr lang="en-US" dirty="0"/>
          </a:p>
        </p:txBody>
      </p:sp>
      <p:sp>
        <p:nvSpPr>
          <p:cNvPr id="4" name="Slide Number Placeholder 3">
            <a:extLst>
              <a:ext uri="{FF2B5EF4-FFF2-40B4-BE49-F238E27FC236}">
                <a16:creationId xmlns:a16="http://schemas.microsoft.com/office/drawing/2014/main" id="{A7BEC439-635A-7A40-B630-3C03C9A4705C}"/>
              </a:ext>
            </a:extLst>
          </p:cNvPr>
          <p:cNvSpPr>
            <a:spLocks noGrp="1"/>
          </p:cNvSpPr>
          <p:nvPr>
            <p:ph type="sldNum" sz="quarter" idx="12"/>
          </p:nvPr>
        </p:nvSpPr>
        <p:spPr/>
        <p:txBody>
          <a:bodyPr/>
          <a:lstStyle/>
          <a:p>
            <a:fld id="{1267485E-2600-B14D-9C9B-573DBF3B3522}" type="slidenum">
              <a:rPr lang="en-US" smtClean="0"/>
              <a:t>91</a:t>
            </a:fld>
            <a:endParaRPr lang="en-US"/>
          </a:p>
        </p:txBody>
      </p:sp>
    </p:spTree>
    <p:extLst>
      <p:ext uri="{BB962C8B-B14F-4D97-AF65-F5344CB8AC3E}">
        <p14:creationId xmlns:p14="http://schemas.microsoft.com/office/powerpoint/2010/main" val="37059966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E331-3EC1-F34C-92DD-3E6A673D3912}"/>
              </a:ext>
            </a:extLst>
          </p:cNvPr>
          <p:cNvSpPr>
            <a:spLocks noGrp="1"/>
          </p:cNvSpPr>
          <p:nvPr>
            <p:ph type="title"/>
          </p:nvPr>
        </p:nvSpPr>
        <p:spPr/>
        <p:txBody>
          <a:bodyPr/>
          <a:lstStyle/>
          <a:p>
            <a:r>
              <a:rPr lang="en-US" b="1" dirty="0"/>
              <a:t>Types of Learners</a:t>
            </a:r>
            <a:br>
              <a:rPr lang="en-US" b="1" dirty="0"/>
            </a:br>
            <a:r>
              <a:rPr lang="en-US" b="1" dirty="0"/>
              <a:t>#3 - KL</a:t>
            </a:r>
            <a:endParaRPr lang="en-US" dirty="0"/>
          </a:p>
        </p:txBody>
      </p:sp>
      <p:sp>
        <p:nvSpPr>
          <p:cNvPr id="3" name="Content Placeholder 2">
            <a:extLst>
              <a:ext uri="{FF2B5EF4-FFF2-40B4-BE49-F238E27FC236}">
                <a16:creationId xmlns:a16="http://schemas.microsoft.com/office/drawing/2014/main" id="{6508F417-B51A-DB42-8741-4048D46F4C14}"/>
              </a:ext>
            </a:extLst>
          </p:cNvPr>
          <p:cNvSpPr>
            <a:spLocks noGrp="1"/>
          </p:cNvSpPr>
          <p:nvPr>
            <p:ph idx="1"/>
          </p:nvPr>
        </p:nvSpPr>
        <p:spPr>
          <a:xfrm>
            <a:off x="5102407" y="640080"/>
            <a:ext cx="6281873" cy="5820306"/>
          </a:xfrm>
        </p:spPr>
        <p:txBody>
          <a:bodyPr anchor="t">
            <a:noAutofit/>
          </a:bodyPr>
          <a:lstStyle/>
          <a:p>
            <a:r>
              <a:rPr lang="en-US" sz="2000" b="1" dirty="0"/>
              <a:t>How do you create understanding for a kinesthetic learner?</a:t>
            </a:r>
            <a:r>
              <a:rPr lang="en-US" sz="2000" dirty="0"/>
              <a:t> – </a:t>
            </a:r>
          </a:p>
          <a:p>
            <a:r>
              <a:rPr lang="en-US" sz="2000" i="1" dirty="0"/>
              <a:t>The best way mentors can help these students learn is by getting them moving. (Working at the meets).</a:t>
            </a:r>
          </a:p>
          <a:p>
            <a:r>
              <a:rPr lang="en-US" sz="2000" dirty="0"/>
              <a:t>Mentors should instruct students to act out the skills/procedures they are teaching. Have them demonstrate to you.</a:t>
            </a:r>
          </a:p>
          <a:p>
            <a:r>
              <a:rPr lang="en-US" sz="2000" dirty="0"/>
              <a:t>Additionally, mentors should encourage these students by incorporating movement into lessons: pacing to help memorize, or learning skills that involve moving around the track/field facility. </a:t>
            </a:r>
          </a:p>
          <a:p>
            <a:r>
              <a:rPr lang="en-US" sz="2000" i="1" dirty="0"/>
              <a:t>Once these students can physically sense what they’re studying, abstract ideas and difficult concepts will be easier to understand. </a:t>
            </a:r>
          </a:p>
        </p:txBody>
      </p:sp>
      <p:sp>
        <p:nvSpPr>
          <p:cNvPr id="4" name="Slide Number Placeholder 3">
            <a:extLst>
              <a:ext uri="{FF2B5EF4-FFF2-40B4-BE49-F238E27FC236}">
                <a16:creationId xmlns:a16="http://schemas.microsoft.com/office/drawing/2014/main" id="{2885DBE9-0851-414E-B680-B29EDC97C131}"/>
              </a:ext>
            </a:extLst>
          </p:cNvPr>
          <p:cNvSpPr>
            <a:spLocks noGrp="1"/>
          </p:cNvSpPr>
          <p:nvPr>
            <p:ph type="sldNum" sz="quarter" idx="12"/>
          </p:nvPr>
        </p:nvSpPr>
        <p:spPr/>
        <p:txBody>
          <a:bodyPr/>
          <a:lstStyle/>
          <a:p>
            <a:fld id="{1267485E-2600-B14D-9C9B-573DBF3B3522}" type="slidenum">
              <a:rPr lang="en-US" smtClean="0"/>
              <a:t>92</a:t>
            </a:fld>
            <a:endParaRPr lang="en-US"/>
          </a:p>
        </p:txBody>
      </p:sp>
    </p:spTree>
    <p:extLst>
      <p:ext uri="{BB962C8B-B14F-4D97-AF65-F5344CB8AC3E}">
        <p14:creationId xmlns:p14="http://schemas.microsoft.com/office/powerpoint/2010/main" val="37354670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C401-0660-094C-8205-F55BD6318786}"/>
              </a:ext>
            </a:extLst>
          </p:cNvPr>
          <p:cNvSpPr>
            <a:spLocks noGrp="1"/>
          </p:cNvSpPr>
          <p:nvPr>
            <p:ph type="title"/>
          </p:nvPr>
        </p:nvSpPr>
        <p:spPr/>
        <p:txBody>
          <a:bodyPr>
            <a:normAutofit fontScale="90000"/>
          </a:bodyPr>
          <a:lstStyle/>
          <a:p>
            <a:r>
              <a:rPr lang="en-US" b="1" dirty="0"/>
              <a:t>Types of Learners</a:t>
            </a:r>
            <a:br>
              <a:rPr lang="en-US" b="1" dirty="0"/>
            </a:br>
            <a:r>
              <a:rPr lang="en-US" b="1" dirty="0"/>
              <a:t>#4- Reading/ Writing</a:t>
            </a:r>
            <a:endParaRPr lang="en-US" dirty="0"/>
          </a:p>
        </p:txBody>
      </p:sp>
      <p:sp>
        <p:nvSpPr>
          <p:cNvPr id="3" name="Content Placeholder 2">
            <a:extLst>
              <a:ext uri="{FF2B5EF4-FFF2-40B4-BE49-F238E27FC236}">
                <a16:creationId xmlns:a16="http://schemas.microsoft.com/office/drawing/2014/main" id="{353A229D-1A49-2145-9753-D6302D604C6B}"/>
              </a:ext>
            </a:extLst>
          </p:cNvPr>
          <p:cNvSpPr>
            <a:spLocks noGrp="1"/>
          </p:cNvSpPr>
          <p:nvPr>
            <p:ph idx="1"/>
          </p:nvPr>
        </p:nvSpPr>
        <p:spPr/>
        <p:txBody>
          <a:bodyPr anchor="t">
            <a:normAutofit fontScale="92500"/>
          </a:bodyPr>
          <a:lstStyle/>
          <a:p>
            <a:r>
              <a:rPr lang="en-US" sz="2400" b="1" dirty="0"/>
              <a:t>4. Reading/Writing Learners – How do you recognize reading/writing Learners?</a:t>
            </a:r>
            <a:r>
              <a:rPr lang="en-US" sz="2400" dirty="0"/>
              <a:t> – </a:t>
            </a:r>
          </a:p>
          <a:p>
            <a:r>
              <a:rPr lang="en-US" sz="2400" dirty="0"/>
              <a:t>reading/writing learners prefer to learn through written words. (</a:t>
            </a:r>
            <a:r>
              <a:rPr lang="en-US" sz="2400" i="1" dirty="0"/>
              <a:t>Plan A Study Guides</a:t>
            </a:r>
            <a:r>
              <a:rPr lang="en-US" sz="2400" dirty="0"/>
              <a:t>).</a:t>
            </a:r>
          </a:p>
          <a:p>
            <a:r>
              <a:rPr lang="en-US" sz="2400" dirty="0"/>
              <a:t>While there is some overlap with visual learning, these types of learners are drawn to </a:t>
            </a:r>
            <a:r>
              <a:rPr lang="en-US" sz="2400" i="1" dirty="0"/>
              <a:t>expression through writing, reading articles on the internet, writing in diaries (Journals and Back Packs), looking up words in the dictionary and searching the internet for just about everything.</a:t>
            </a:r>
          </a:p>
          <a:p>
            <a:pPr marL="0" indent="0">
              <a:buNone/>
            </a:pPr>
            <a:endParaRPr lang="en-US" dirty="0"/>
          </a:p>
        </p:txBody>
      </p:sp>
      <p:sp>
        <p:nvSpPr>
          <p:cNvPr id="4" name="Slide Number Placeholder 3">
            <a:extLst>
              <a:ext uri="{FF2B5EF4-FFF2-40B4-BE49-F238E27FC236}">
                <a16:creationId xmlns:a16="http://schemas.microsoft.com/office/drawing/2014/main" id="{4B116F99-3ED9-EB4F-A195-E50B88856469}"/>
              </a:ext>
            </a:extLst>
          </p:cNvPr>
          <p:cNvSpPr>
            <a:spLocks noGrp="1"/>
          </p:cNvSpPr>
          <p:nvPr>
            <p:ph type="sldNum" sz="quarter" idx="12"/>
          </p:nvPr>
        </p:nvSpPr>
        <p:spPr/>
        <p:txBody>
          <a:bodyPr/>
          <a:lstStyle/>
          <a:p>
            <a:fld id="{1267485E-2600-B14D-9C9B-573DBF3B3522}" type="slidenum">
              <a:rPr lang="en-US" smtClean="0"/>
              <a:t>93</a:t>
            </a:fld>
            <a:endParaRPr lang="en-US"/>
          </a:p>
        </p:txBody>
      </p:sp>
    </p:spTree>
    <p:extLst>
      <p:ext uri="{BB962C8B-B14F-4D97-AF65-F5344CB8AC3E}">
        <p14:creationId xmlns:p14="http://schemas.microsoft.com/office/powerpoint/2010/main" val="371884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EE6E-0CB0-E347-BE2D-C4A2494446D1}"/>
              </a:ext>
            </a:extLst>
          </p:cNvPr>
          <p:cNvSpPr>
            <a:spLocks noGrp="1"/>
          </p:cNvSpPr>
          <p:nvPr>
            <p:ph type="title"/>
          </p:nvPr>
        </p:nvSpPr>
        <p:spPr/>
        <p:txBody>
          <a:bodyPr/>
          <a:lstStyle/>
          <a:p>
            <a:r>
              <a:rPr lang="en-US" b="1" dirty="0"/>
              <a:t>Types of Learners</a:t>
            </a:r>
            <a:br>
              <a:rPr lang="en-US" b="1" dirty="0"/>
            </a:br>
            <a:r>
              <a:rPr lang="en-US" b="1" dirty="0"/>
              <a:t>#4 – R/WL</a:t>
            </a:r>
            <a:endParaRPr lang="en-US" dirty="0"/>
          </a:p>
        </p:txBody>
      </p:sp>
      <p:sp>
        <p:nvSpPr>
          <p:cNvPr id="3" name="Content Placeholder 2">
            <a:extLst>
              <a:ext uri="{FF2B5EF4-FFF2-40B4-BE49-F238E27FC236}">
                <a16:creationId xmlns:a16="http://schemas.microsoft.com/office/drawing/2014/main" id="{76B95A45-B5FB-9343-AE80-18BC033D98F0}"/>
              </a:ext>
            </a:extLst>
          </p:cNvPr>
          <p:cNvSpPr>
            <a:spLocks noGrp="1"/>
          </p:cNvSpPr>
          <p:nvPr>
            <p:ph idx="1"/>
          </p:nvPr>
        </p:nvSpPr>
        <p:spPr>
          <a:xfrm>
            <a:off x="4836695" y="803186"/>
            <a:ext cx="6773779" cy="5248622"/>
          </a:xfrm>
        </p:spPr>
        <p:txBody>
          <a:bodyPr anchor="t"/>
          <a:lstStyle/>
          <a:p>
            <a:r>
              <a:rPr lang="en-US" sz="2400" b="1" dirty="0"/>
              <a:t>How do you create understanding for reading/writing learners?</a:t>
            </a:r>
            <a:r>
              <a:rPr lang="en-US" sz="2400" dirty="0"/>
              <a:t> – </a:t>
            </a:r>
          </a:p>
          <a:p>
            <a:r>
              <a:rPr lang="en-US" sz="2400" dirty="0"/>
              <a:t>This is probably the easiest learning style to cater to since most of the educational system provides lots of opportunities for </a:t>
            </a:r>
            <a:r>
              <a:rPr lang="en-US" sz="2400" i="1" dirty="0"/>
              <a:t>writing in journals</a:t>
            </a:r>
            <a:r>
              <a:rPr lang="en-US" sz="2400" dirty="0"/>
              <a:t>, doing research online and reading books. </a:t>
            </a:r>
          </a:p>
          <a:p>
            <a:r>
              <a:rPr lang="en-US" sz="2400" dirty="0"/>
              <a:t>Allow plenty of time for these students to absorb information through the written word, and give them opportunities to get their words out on paper as well. </a:t>
            </a:r>
            <a:r>
              <a:rPr lang="en-US" sz="2400" i="1" dirty="0"/>
              <a:t>(Pack Pack)</a:t>
            </a:r>
          </a:p>
          <a:p>
            <a:endParaRPr lang="en-US" dirty="0"/>
          </a:p>
        </p:txBody>
      </p:sp>
      <p:sp>
        <p:nvSpPr>
          <p:cNvPr id="4" name="Slide Number Placeholder 3">
            <a:extLst>
              <a:ext uri="{FF2B5EF4-FFF2-40B4-BE49-F238E27FC236}">
                <a16:creationId xmlns:a16="http://schemas.microsoft.com/office/drawing/2014/main" id="{2E0DE1AE-1434-9A40-83E6-9571A456BF46}"/>
              </a:ext>
            </a:extLst>
          </p:cNvPr>
          <p:cNvSpPr>
            <a:spLocks noGrp="1"/>
          </p:cNvSpPr>
          <p:nvPr>
            <p:ph type="sldNum" sz="quarter" idx="12"/>
          </p:nvPr>
        </p:nvSpPr>
        <p:spPr/>
        <p:txBody>
          <a:bodyPr/>
          <a:lstStyle/>
          <a:p>
            <a:fld id="{1267485E-2600-B14D-9C9B-573DBF3B3522}" type="slidenum">
              <a:rPr lang="en-US" smtClean="0"/>
              <a:t>94</a:t>
            </a:fld>
            <a:endParaRPr lang="en-US"/>
          </a:p>
        </p:txBody>
      </p:sp>
    </p:spTree>
    <p:extLst>
      <p:ext uri="{BB962C8B-B14F-4D97-AF65-F5344CB8AC3E}">
        <p14:creationId xmlns:p14="http://schemas.microsoft.com/office/powerpoint/2010/main" val="1699881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44B7-764B-3C4A-8206-E36642DD0A72}"/>
              </a:ext>
            </a:extLst>
          </p:cNvPr>
          <p:cNvSpPr>
            <a:spLocks noGrp="1"/>
          </p:cNvSpPr>
          <p:nvPr>
            <p:ph type="title"/>
          </p:nvPr>
        </p:nvSpPr>
        <p:spPr>
          <a:xfrm>
            <a:off x="888631" y="2334159"/>
            <a:ext cx="3498979" cy="2456442"/>
          </a:xfrm>
        </p:spPr>
        <p:txBody>
          <a:bodyPr/>
          <a:lstStyle/>
          <a:p>
            <a:r>
              <a:rPr lang="en-US" b="1" dirty="0"/>
              <a:t>Types of Learners</a:t>
            </a:r>
            <a:br>
              <a:rPr lang="en-US" b="1" dirty="0"/>
            </a:br>
            <a:r>
              <a:rPr lang="en-US" b="1" dirty="0"/>
              <a:t>Recap</a:t>
            </a:r>
          </a:p>
        </p:txBody>
      </p:sp>
      <p:sp>
        <p:nvSpPr>
          <p:cNvPr id="3" name="Content Placeholder 2">
            <a:extLst>
              <a:ext uri="{FF2B5EF4-FFF2-40B4-BE49-F238E27FC236}">
                <a16:creationId xmlns:a16="http://schemas.microsoft.com/office/drawing/2014/main" id="{75C3B2D5-DA96-C644-9E76-0975CA48CA92}"/>
              </a:ext>
            </a:extLst>
          </p:cNvPr>
          <p:cNvSpPr>
            <a:spLocks noGrp="1"/>
          </p:cNvSpPr>
          <p:nvPr>
            <p:ph idx="1"/>
          </p:nvPr>
        </p:nvSpPr>
        <p:spPr/>
        <p:txBody>
          <a:bodyPr anchor="t">
            <a:normAutofit/>
          </a:bodyPr>
          <a:lstStyle/>
          <a:p>
            <a:pPr lvl="0"/>
            <a:r>
              <a:rPr lang="en-US" sz="2400" dirty="0"/>
              <a:t>Pinpointing how a child learns best </a:t>
            </a:r>
            <a:r>
              <a:rPr lang="en-US" sz="2400" i="1" dirty="0"/>
              <a:t>can dramatically affect their ability to connect with the topics you’re teaching/ mentoring, as well as how they participate with the rest of their peers.</a:t>
            </a:r>
          </a:p>
          <a:p>
            <a:r>
              <a:rPr lang="en-US" sz="2400" dirty="0"/>
              <a:t>The JOP Program and the Study Guides have been designed to incorporate all of the types of learners that you may encounter in your mentoring experiences.</a:t>
            </a:r>
          </a:p>
          <a:p>
            <a:endParaRPr lang="en-US" dirty="0"/>
          </a:p>
        </p:txBody>
      </p:sp>
      <p:sp>
        <p:nvSpPr>
          <p:cNvPr id="4" name="Slide Number Placeholder 3">
            <a:extLst>
              <a:ext uri="{FF2B5EF4-FFF2-40B4-BE49-F238E27FC236}">
                <a16:creationId xmlns:a16="http://schemas.microsoft.com/office/drawing/2014/main" id="{B41111E6-4807-894F-A85B-2D011BB44C69}"/>
              </a:ext>
            </a:extLst>
          </p:cNvPr>
          <p:cNvSpPr>
            <a:spLocks noGrp="1"/>
          </p:cNvSpPr>
          <p:nvPr>
            <p:ph type="sldNum" sz="quarter" idx="12"/>
          </p:nvPr>
        </p:nvSpPr>
        <p:spPr/>
        <p:txBody>
          <a:bodyPr/>
          <a:lstStyle/>
          <a:p>
            <a:fld id="{1267485E-2600-B14D-9C9B-573DBF3B3522}" type="slidenum">
              <a:rPr lang="en-US" smtClean="0"/>
              <a:t>95</a:t>
            </a:fld>
            <a:endParaRPr lang="en-US"/>
          </a:p>
        </p:txBody>
      </p:sp>
    </p:spTree>
    <p:extLst>
      <p:ext uri="{BB962C8B-B14F-4D97-AF65-F5344CB8AC3E}">
        <p14:creationId xmlns:p14="http://schemas.microsoft.com/office/powerpoint/2010/main" val="1023636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4E19-E3B2-9A40-B05B-45EE31D80FBD}"/>
              </a:ext>
            </a:extLst>
          </p:cNvPr>
          <p:cNvSpPr>
            <a:spLocks noGrp="1"/>
          </p:cNvSpPr>
          <p:nvPr>
            <p:ph type="title"/>
          </p:nvPr>
        </p:nvSpPr>
        <p:spPr/>
        <p:txBody>
          <a:bodyPr/>
          <a:lstStyle/>
          <a:p>
            <a:r>
              <a:rPr lang="en-US" b="1" dirty="0"/>
              <a:t>How People Learn</a:t>
            </a:r>
          </a:p>
        </p:txBody>
      </p:sp>
      <p:sp>
        <p:nvSpPr>
          <p:cNvPr id="3" name="Content Placeholder 2">
            <a:extLst>
              <a:ext uri="{FF2B5EF4-FFF2-40B4-BE49-F238E27FC236}">
                <a16:creationId xmlns:a16="http://schemas.microsoft.com/office/drawing/2014/main" id="{02F5C255-A5D7-6F4B-96AE-B03CC76D3905}"/>
              </a:ext>
            </a:extLst>
          </p:cNvPr>
          <p:cNvSpPr>
            <a:spLocks noGrp="1"/>
          </p:cNvSpPr>
          <p:nvPr>
            <p:ph idx="1"/>
          </p:nvPr>
        </p:nvSpPr>
        <p:spPr>
          <a:xfrm>
            <a:off x="5102407" y="482086"/>
            <a:ext cx="6281873" cy="5893828"/>
          </a:xfrm>
        </p:spPr>
        <p:txBody>
          <a:bodyPr anchor="t">
            <a:normAutofit fontScale="92500"/>
          </a:bodyPr>
          <a:lstStyle/>
          <a:p>
            <a:pPr marL="0" indent="0">
              <a:buNone/>
            </a:pPr>
            <a:r>
              <a:rPr lang="en-US" sz="2000" b="1" dirty="0"/>
              <a:t>Educational Research tells us </a:t>
            </a:r>
            <a:r>
              <a:rPr lang="en-US" sz="2000" b="1" i="1" dirty="0"/>
              <a:t>that this is how people learn:</a:t>
            </a:r>
          </a:p>
          <a:p>
            <a:r>
              <a:rPr lang="en-US" sz="2400" b="1" dirty="0"/>
              <a:t>10% </a:t>
            </a:r>
            <a:r>
              <a:rPr lang="en-US" sz="2400" dirty="0"/>
              <a:t>of what we read…</a:t>
            </a:r>
          </a:p>
          <a:p>
            <a:r>
              <a:rPr lang="en-US" sz="2400" b="1" dirty="0"/>
              <a:t>20% </a:t>
            </a:r>
            <a:r>
              <a:rPr lang="en-US" sz="2400" dirty="0"/>
              <a:t>of what we hear…</a:t>
            </a:r>
          </a:p>
          <a:p>
            <a:r>
              <a:rPr lang="en-US" sz="2400" b="1" dirty="0"/>
              <a:t>30% </a:t>
            </a:r>
            <a:r>
              <a:rPr lang="en-US" sz="2400" dirty="0"/>
              <a:t>of what we see…</a:t>
            </a:r>
          </a:p>
          <a:p>
            <a:r>
              <a:rPr lang="en-US" sz="2400" b="1" dirty="0"/>
              <a:t>50% </a:t>
            </a:r>
            <a:r>
              <a:rPr lang="en-US" sz="2400" dirty="0"/>
              <a:t>of what we see and hear…</a:t>
            </a:r>
          </a:p>
          <a:p>
            <a:r>
              <a:rPr lang="en-US" sz="2400" b="1" dirty="0"/>
              <a:t>70% </a:t>
            </a:r>
            <a:r>
              <a:rPr lang="en-US" sz="2400" dirty="0"/>
              <a:t>of what we discuss…</a:t>
            </a:r>
          </a:p>
          <a:p>
            <a:r>
              <a:rPr lang="en-US" sz="2400" b="1" dirty="0"/>
              <a:t>80% </a:t>
            </a:r>
            <a:r>
              <a:rPr lang="en-US" sz="2400" dirty="0"/>
              <a:t>of what we experience…and</a:t>
            </a:r>
          </a:p>
          <a:p>
            <a:r>
              <a:rPr lang="en-US" sz="2400" b="1" dirty="0"/>
              <a:t>95% </a:t>
            </a:r>
            <a:r>
              <a:rPr lang="en-US" sz="2400" b="1" i="1" dirty="0"/>
              <a:t>of what we teach others</a:t>
            </a:r>
            <a:r>
              <a:rPr lang="en-US" sz="2400" dirty="0"/>
              <a:t>…</a:t>
            </a:r>
          </a:p>
          <a:p>
            <a:pPr marL="0" indent="0">
              <a:buNone/>
            </a:pPr>
            <a:endParaRPr lang="en-US" sz="1200" dirty="0"/>
          </a:p>
          <a:p>
            <a:r>
              <a:rPr lang="en-US" sz="2000" b="1" dirty="0"/>
              <a:t>We instruct according to our individual learning style! So what is your learning style? Interesting.</a:t>
            </a:r>
          </a:p>
        </p:txBody>
      </p:sp>
      <p:sp>
        <p:nvSpPr>
          <p:cNvPr id="4" name="Slide Number Placeholder 3">
            <a:extLst>
              <a:ext uri="{FF2B5EF4-FFF2-40B4-BE49-F238E27FC236}">
                <a16:creationId xmlns:a16="http://schemas.microsoft.com/office/drawing/2014/main" id="{BC75F9C6-90EE-0E47-9C56-CF2903A5EBA5}"/>
              </a:ext>
            </a:extLst>
          </p:cNvPr>
          <p:cNvSpPr>
            <a:spLocks noGrp="1"/>
          </p:cNvSpPr>
          <p:nvPr>
            <p:ph type="sldNum" sz="quarter" idx="12"/>
          </p:nvPr>
        </p:nvSpPr>
        <p:spPr/>
        <p:txBody>
          <a:bodyPr/>
          <a:lstStyle/>
          <a:p>
            <a:fld id="{1267485E-2600-B14D-9C9B-573DBF3B3522}" type="slidenum">
              <a:rPr lang="en-US" smtClean="0"/>
              <a:t>96</a:t>
            </a:fld>
            <a:endParaRPr lang="en-US"/>
          </a:p>
        </p:txBody>
      </p:sp>
    </p:spTree>
    <p:extLst>
      <p:ext uri="{BB962C8B-B14F-4D97-AF65-F5344CB8AC3E}">
        <p14:creationId xmlns:p14="http://schemas.microsoft.com/office/powerpoint/2010/main" val="45174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8DDB-D1CD-C348-B7CF-7055ABCB782D}"/>
              </a:ext>
            </a:extLst>
          </p:cNvPr>
          <p:cNvSpPr>
            <a:spLocks noGrp="1"/>
          </p:cNvSpPr>
          <p:nvPr>
            <p:ph type="title"/>
          </p:nvPr>
        </p:nvSpPr>
        <p:spPr/>
        <p:txBody>
          <a:bodyPr>
            <a:normAutofit fontScale="90000"/>
          </a:bodyPr>
          <a:lstStyle/>
          <a:p>
            <a:r>
              <a:rPr lang="en-US" b="1" dirty="0"/>
              <a:t>The Four Mentoring Relationship</a:t>
            </a:r>
            <a:br>
              <a:rPr lang="en-US" b="1" dirty="0"/>
            </a:br>
            <a:r>
              <a:rPr lang="en-US" b="1" dirty="0"/>
              <a:t>Stages </a:t>
            </a:r>
            <a:endParaRPr lang="en-US" dirty="0"/>
          </a:p>
        </p:txBody>
      </p:sp>
      <p:sp>
        <p:nvSpPr>
          <p:cNvPr id="3" name="Content Placeholder 2">
            <a:extLst>
              <a:ext uri="{FF2B5EF4-FFF2-40B4-BE49-F238E27FC236}">
                <a16:creationId xmlns:a16="http://schemas.microsoft.com/office/drawing/2014/main" id="{3D990FAB-2AA1-1B4C-96F1-E23939814C5D}"/>
              </a:ext>
            </a:extLst>
          </p:cNvPr>
          <p:cNvSpPr>
            <a:spLocks noGrp="1"/>
          </p:cNvSpPr>
          <p:nvPr>
            <p:ph idx="1"/>
          </p:nvPr>
        </p:nvSpPr>
        <p:spPr>
          <a:xfrm>
            <a:off x="5021496" y="953835"/>
            <a:ext cx="6281873" cy="5248622"/>
          </a:xfrm>
        </p:spPr>
        <p:txBody>
          <a:bodyPr anchor="t"/>
          <a:lstStyle/>
          <a:p>
            <a:pPr marL="0" indent="0">
              <a:buNone/>
            </a:pPr>
            <a:r>
              <a:rPr lang="en-US" sz="2800" dirty="0"/>
              <a:t>One way to view the evolutionary nature of mentoring relationships is to </a:t>
            </a:r>
            <a:r>
              <a:rPr lang="en-US" sz="2800" i="1" dirty="0"/>
              <a:t>think of them in terms of stages of development. </a:t>
            </a:r>
          </a:p>
          <a:p>
            <a:pPr marL="0" indent="0">
              <a:buNone/>
            </a:pPr>
            <a:r>
              <a:rPr lang="en-US" sz="2800" dirty="0"/>
              <a:t>There are </a:t>
            </a:r>
            <a:r>
              <a:rPr lang="en-US" sz="2800" i="1" dirty="0"/>
              <a:t>four basic stages of mentoring relationship development</a:t>
            </a:r>
            <a:r>
              <a:rPr lang="en-US" sz="2800" dirty="0"/>
              <a:t>.</a:t>
            </a:r>
          </a:p>
          <a:p>
            <a:pPr marL="0" indent="0">
              <a:buNone/>
            </a:pPr>
            <a:r>
              <a:rPr lang="en-US" sz="2800" dirty="0"/>
              <a:t>Here is the quick definition and then we will discuss each Stage…</a:t>
            </a:r>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18F4DD86-0FD7-464E-8DA4-0938E6CE22F2}"/>
              </a:ext>
            </a:extLst>
          </p:cNvPr>
          <p:cNvSpPr>
            <a:spLocks noGrp="1"/>
          </p:cNvSpPr>
          <p:nvPr>
            <p:ph type="sldNum" sz="quarter" idx="12"/>
          </p:nvPr>
        </p:nvSpPr>
        <p:spPr/>
        <p:txBody>
          <a:bodyPr/>
          <a:lstStyle/>
          <a:p>
            <a:fld id="{1267485E-2600-B14D-9C9B-573DBF3B3522}" type="slidenum">
              <a:rPr lang="en-US" smtClean="0"/>
              <a:t>97</a:t>
            </a:fld>
            <a:endParaRPr lang="en-US"/>
          </a:p>
        </p:txBody>
      </p:sp>
    </p:spTree>
    <p:extLst>
      <p:ext uri="{BB962C8B-B14F-4D97-AF65-F5344CB8AC3E}">
        <p14:creationId xmlns:p14="http://schemas.microsoft.com/office/powerpoint/2010/main" val="9413824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2A8E-AFE4-254D-8926-D9A34AD117DE}"/>
              </a:ext>
            </a:extLst>
          </p:cNvPr>
          <p:cNvSpPr>
            <a:spLocks noGrp="1"/>
          </p:cNvSpPr>
          <p:nvPr>
            <p:ph type="title"/>
          </p:nvPr>
        </p:nvSpPr>
        <p:spPr/>
        <p:txBody>
          <a:bodyPr/>
          <a:lstStyle/>
          <a:p>
            <a:r>
              <a:rPr lang="en-US" b="1" dirty="0"/>
              <a:t>Mentoring Relationships</a:t>
            </a:r>
            <a:br>
              <a:rPr lang="en-US" b="1" dirty="0"/>
            </a:br>
            <a:r>
              <a:rPr lang="en-US" b="1" dirty="0"/>
              <a:t>Stage 1</a:t>
            </a:r>
          </a:p>
        </p:txBody>
      </p:sp>
      <p:sp>
        <p:nvSpPr>
          <p:cNvPr id="3" name="Content Placeholder 2">
            <a:extLst>
              <a:ext uri="{FF2B5EF4-FFF2-40B4-BE49-F238E27FC236}">
                <a16:creationId xmlns:a16="http://schemas.microsoft.com/office/drawing/2014/main" id="{85FF9326-08DD-1C4B-BAAC-0D8884CA5036}"/>
              </a:ext>
            </a:extLst>
          </p:cNvPr>
          <p:cNvSpPr>
            <a:spLocks noGrp="1"/>
          </p:cNvSpPr>
          <p:nvPr>
            <p:ph idx="1"/>
          </p:nvPr>
        </p:nvSpPr>
        <p:spPr>
          <a:xfrm>
            <a:off x="5118447" y="141457"/>
            <a:ext cx="6832921" cy="5248622"/>
          </a:xfrm>
        </p:spPr>
        <p:txBody>
          <a:bodyPr anchor="t">
            <a:noAutofit/>
          </a:bodyPr>
          <a:lstStyle/>
          <a:p>
            <a:r>
              <a:rPr lang="en-US" sz="2400" i="1" dirty="0"/>
              <a:t>The mentor and recipient </a:t>
            </a:r>
            <a:r>
              <a:rPr lang="en-US" sz="2400" b="1" i="1" dirty="0"/>
              <a:t>become acquainted and informally clarify their common interests, shared values and professional goals.</a:t>
            </a:r>
          </a:p>
          <a:p>
            <a:r>
              <a:rPr lang="en-US" sz="2400" dirty="0"/>
              <a:t> Occasionally matchmakers who assign mentors to recipients can foresee "mentor marriages made in heaven," but more often mentors and recipients prefer to choose one another. </a:t>
            </a:r>
          </a:p>
          <a:p>
            <a:r>
              <a:rPr lang="en-US" sz="2400" i="1" dirty="0"/>
              <a:t>Taking time to become acquainted with one another's interests, values and goals (Stage 1) seems to help mentoring relationships gain a better start than when such activity is given a low priority.</a:t>
            </a:r>
          </a:p>
        </p:txBody>
      </p:sp>
      <p:sp>
        <p:nvSpPr>
          <p:cNvPr id="4" name="Slide Number Placeholder 3">
            <a:extLst>
              <a:ext uri="{FF2B5EF4-FFF2-40B4-BE49-F238E27FC236}">
                <a16:creationId xmlns:a16="http://schemas.microsoft.com/office/drawing/2014/main" id="{94324EE7-DF66-4849-9588-8DF2F36C0F05}"/>
              </a:ext>
            </a:extLst>
          </p:cNvPr>
          <p:cNvSpPr>
            <a:spLocks noGrp="1"/>
          </p:cNvSpPr>
          <p:nvPr>
            <p:ph type="sldNum" sz="quarter" idx="12"/>
          </p:nvPr>
        </p:nvSpPr>
        <p:spPr/>
        <p:txBody>
          <a:bodyPr/>
          <a:lstStyle/>
          <a:p>
            <a:fld id="{1267485E-2600-B14D-9C9B-573DBF3B3522}" type="slidenum">
              <a:rPr lang="en-US" smtClean="0"/>
              <a:t>98</a:t>
            </a:fld>
            <a:endParaRPr lang="en-US"/>
          </a:p>
        </p:txBody>
      </p:sp>
    </p:spTree>
    <p:extLst>
      <p:ext uri="{BB962C8B-B14F-4D97-AF65-F5344CB8AC3E}">
        <p14:creationId xmlns:p14="http://schemas.microsoft.com/office/powerpoint/2010/main" val="4106687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7D0F-7D4F-BB4F-9A03-8FCB1BB9A837}"/>
              </a:ext>
            </a:extLst>
          </p:cNvPr>
          <p:cNvSpPr>
            <a:spLocks noGrp="1"/>
          </p:cNvSpPr>
          <p:nvPr>
            <p:ph type="title"/>
          </p:nvPr>
        </p:nvSpPr>
        <p:spPr/>
        <p:txBody>
          <a:bodyPr/>
          <a:lstStyle/>
          <a:p>
            <a:r>
              <a:rPr lang="en-US" b="1" dirty="0"/>
              <a:t>Mentoring Relationships</a:t>
            </a:r>
            <a:br>
              <a:rPr lang="en-US" b="1" dirty="0"/>
            </a:br>
            <a:r>
              <a:rPr lang="en-US" b="1" dirty="0"/>
              <a:t>Stage 2</a:t>
            </a:r>
            <a:endParaRPr lang="en-US" dirty="0"/>
          </a:p>
        </p:txBody>
      </p:sp>
      <p:sp>
        <p:nvSpPr>
          <p:cNvPr id="3" name="Content Placeholder 2">
            <a:extLst>
              <a:ext uri="{FF2B5EF4-FFF2-40B4-BE49-F238E27FC236}">
                <a16:creationId xmlns:a16="http://schemas.microsoft.com/office/drawing/2014/main" id="{AC3DFBBC-9E4F-B048-9F5F-8BD5D5DA26FA}"/>
              </a:ext>
            </a:extLst>
          </p:cNvPr>
          <p:cNvSpPr>
            <a:spLocks noGrp="1"/>
          </p:cNvSpPr>
          <p:nvPr>
            <p:ph idx="1"/>
          </p:nvPr>
        </p:nvSpPr>
        <p:spPr/>
        <p:txBody>
          <a:bodyPr anchor="t">
            <a:normAutofit fontScale="92500" lnSpcReduction="20000"/>
          </a:bodyPr>
          <a:lstStyle/>
          <a:p>
            <a:r>
              <a:rPr lang="en-US" sz="2400" i="1" dirty="0"/>
              <a:t>The mentor and recipient communicate initial expectations and agree upon some common procedures and expectations as a starting point. </a:t>
            </a:r>
          </a:p>
          <a:p>
            <a:r>
              <a:rPr lang="en-US" sz="2400" dirty="0"/>
              <a:t>In the very few cases where a major disparity is found to exist between the needs and expectations of the two individuals-- and where neither party can accommodate to the other--the pair is able to part company on a friendly basis before the actual mentoring and inevitable frustration begins. </a:t>
            </a:r>
            <a:r>
              <a:rPr lang="en-US" sz="2400" i="1" dirty="0"/>
              <a:t>If you feel there is a clash of personalities that you cannot overcome…let your Cert Chair/Association JOP Chair know immediately.</a:t>
            </a:r>
          </a:p>
          <a:p>
            <a:pPr marL="0" indent="0">
              <a:buNone/>
            </a:pPr>
            <a:endParaRPr lang="en-US" dirty="0"/>
          </a:p>
        </p:txBody>
      </p:sp>
      <p:sp>
        <p:nvSpPr>
          <p:cNvPr id="4" name="Slide Number Placeholder 3">
            <a:extLst>
              <a:ext uri="{FF2B5EF4-FFF2-40B4-BE49-F238E27FC236}">
                <a16:creationId xmlns:a16="http://schemas.microsoft.com/office/drawing/2014/main" id="{BA6CE9B7-EFE3-9D40-B2CA-09EF66893BE8}"/>
              </a:ext>
            </a:extLst>
          </p:cNvPr>
          <p:cNvSpPr>
            <a:spLocks noGrp="1"/>
          </p:cNvSpPr>
          <p:nvPr>
            <p:ph type="sldNum" sz="quarter" idx="12"/>
          </p:nvPr>
        </p:nvSpPr>
        <p:spPr/>
        <p:txBody>
          <a:bodyPr/>
          <a:lstStyle/>
          <a:p>
            <a:fld id="{1267485E-2600-B14D-9C9B-573DBF3B3522}" type="slidenum">
              <a:rPr lang="en-US" smtClean="0"/>
              <a:t>99</a:t>
            </a:fld>
            <a:endParaRPr lang="en-US"/>
          </a:p>
        </p:txBody>
      </p:sp>
    </p:spTree>
    <p:extLst>
      <p:ext uri="{BB962C8B-B14F-4D97-AF65-F5344CB8AC3E}">
        <p14:creationId xmlns:p14="http://schemas.microsoft.com/office/powerpoint/2010/main" val="376810044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15355</Words>
  <Application>Microsoft Macintosh PowerPoint</Application>
  <PresentationFormat>Widescreen</PresentationFormat>
  <Paragraphs>1081</Paragraphs>
  <Slides>159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159</vt:i4>
      </vt:variant>
    </vt:vector>
  </HeadingPairs>
  <TitlesOfParts>
    <vt:vector size="166" baseType="lpstr">
      <vt:lpstr>Arial</vt:lpstr>
      <vt:lpstr>Calibri</vt:lpstr>
      <vt:lpstr>Calibri Light</vt:lpstr>
      <vt:lpstr>Rockwell</vt:lpstr>
      <vt:lpstr>Verdana</vt:lpstr>
      <vt:lpstr>Wingdings</vt:lpstr>
      <vt:lpstr>Atlas</vt:lpstr>
      <vt:lpstr>Junior Officials Program Mentor Training Session</vt:lpstr>
      <vt:lpstr>From the Co-Chairs</vt:lpstr>
      <vt:lpstr>WE are all in this Together! What will be our legacy?</vt:lpstr>
      <vt:lpstr>Training Session Packet</vt:lpstr>
      <vt:lpstr>Training  Session Part One</vt:lpstr>
      <vt:lpstr>Training  Session Part One  Continued</vt:lpstr>
      <vt:lpstr>What is a Mentor? </vt:lpstr>
      <vt:lpstr>What do Effective Mentor do?</vt:lpstr>
      <vt:lpstr>Certification Chair or Designated Association JOP Chair  Responsibilities</vt:lpstr>
      <vt:lpstr>Certification Chair or Designated Association JOP Chair  Responsibilities</vt:lpstr>
      <vt:lpstr>Certification Chair or Designated Association JOP Chair  Responsibilities</vt:lpstr>
      <vt:lpstr>What the Certification Chairs are looking for when selecting Mentors</vt:lpstr>
      <vt:lpstr>Further…</vt:lpstr>
      <vt:lpstr>Should you become a Mentor in the JOP Program?</vt:lpstr>
      <vt:lpstr>Further…</vt:lpstr>
      <vt:lpstr>Do You Have What it Takes?</vt:lpstr>
      <vt:lpstr>Junior Officials Program</vt:lpstr>
      <vt:lpstr>Objective of the JOP</vt:lpstr>
      <vt:lpstr>USATF JOP Requirements</vt:lpstr>
      <vt:lpstr>Further…</vt:lpstr>
      <vt:lpstr>Further…</vt:lpstr>
      <vt:lpstr>Permission/ Release of Liability Form</vt:lpstr>
      <vt:lpstr>Further…</vt:lpstr>
      <vt:lpstr>USATF/NOC Responsibility</vt:lpstr>
      <vt:lpstr>USATF SafeSport Requirements</vt:lpstr>
      <vt:lpstr>Revisions by USATF National Office</vt:lpstr>
      <vt:lpstr>JOP Implementation Flow Chart</vt:lpstr>
      <vt:lpstr>JOP Flow Chart</vt:lpstr>
      <vt:lpstr>Mentor Requirement for the JOP</vt:lpstr>
      <vt:lpstr>Mentor Responsibilities 1</vt:lpstr>
      <vt:lpstr>Mentor Responsibilities 2</vt:lpstr>
      <vt:lpstr>Mentor Responsibilities 3</vt:lpstr>
      <vt:lpstr>Mentor Responsibilities 4</vt:lpstr>
      <vt:lpstr>Mentor Responsibilities 5</vt:lpstr>
      <vt:lpstr>Mentor Responsibilities 6</vt:lpstr>
      <vt:lpstr>Discipline Mentors 1</vt:lpstr>
      <vt:lpstr>Discipline Mentors 2</vt:lpstr>
      <vt:lpstr>Discipline Mentors per Meet 3</vt:lpstr>
      <vt:lpstr>Good Question</vt:lpstr>
      <vt:lpstr>Age of the JOP Participants</vt:lpstr>
      <vt:lpstr>This Age Group (1)  is…</vt:lpstr>
      <vt:lpstr>This Age  Group (2) is…</vt:lpstr>
      <vt:lpstr>This Age Group (3)…</vt:lpstr>
      <vt:lpstr>This Age Group 4…</vt:lpstr>
      <vt:lpstr>Diversity of JOP Participants</vt:lpstr>
      <vt:lpstr>  Mentors for this Age Group…</vt:lpstr>
      <vt:lpstr>Mentors will …</vt:lpstr>
      <vt:lpstr>Communicating  as Mentors</vt:lpstr>
      <vt:lpstr>Communicating Expectations</vt:lpstr>
      <vt:lpstr>More Good Questions?</vt:lpstr>
      <vt:lpstr>Curriculum Purpose 1</vt:lpstr>
      <vt:lpstr>Curriculum Purpose 2</vt:lpstr>
      <vt:lpstr>Curriculum Purpose  3</vt:lpstr>
      <vt:lpstr>JOP Common Page</vt:lpstr>
      <vt:lpstr>JOP Study Guides 1</vt:lpstr>
      <vt:lpstr>JOP Study Guides Common Opening Page 1</vt:lpstr>
      <vt:lpstr>JOP Study Guides Common Opening Page 2</vt:lpstr>
      <vt:lpstr>Study Guide Procedures 1</vt:lpstr>
      <vt:lpstr>Study Guide Disciplines</vt:lpstr>
      <vt:lpstr>Which Study Guide to use? Plan A , Plan B or Plan V (virtual)</vt:lpstr>
      <vt:lpstr>Plan A  Study Guides</vt:lpstr>
      <vt:lpstr>Plan B  Study Guides</vt:lpstr>
      <vt:lpstr>Plan V (Virtual) Study Guides</vt:lpstr>
      <vt:lpstr>Three Study Guide Plans Same Objectives</vt:lpstr>
      <vt:lpstr>Four way Strategy for Learning</vt:lpstr>
      <vt:lpstr>Side-by-Side Comparison</vt:lpstr>
      <vt:lpstr>Study Guides</vt:lpstr>
      <vt:lpstr>JOP Participant Expectations 1</vt:lpstr>
      <vt:lpstr>JOP Participant Expectations 2</vt:lpstr>
      <vt:lpstr>Yearly Individualized Program</vt:lpstr>
      <vt:lpstr>4 Year Program of Disciplines  (14 year olds)</vt:lpstr>
      <vt:lpstr>3 Year Program of Disciplines  (15 year olds)</vt:lpstr>
      <vt:lpstr>2 year Program of Diciplines  (16 year old)</vt:lpstr>
      <vt:lpstr>1 Year Program of Disciplines (17 year old) Pick a trac to follow</vt:lpstr>
      <vt:lpstr>Program Disciplines Relation to  Credential Cards 2021-2024</vt:lpstr>
      <vt:lpstr>Training Session Part Two</vt:lpstr>
      <vt:lpstr>Mentoring to any age Official</vt:lpstr>
      <vt:lpstr>The Nuts and Bolts of  Mentoring</vt:lpstr>
      <vt:lpstr>Training Session Part Two</vt:lpstr>
      <vt:lpstr>Is Mentor Training Necessary? 1</vt:lpstr>
      <vt:lpstr>Is Mentor Training Necessary? 2</vt:lpstr>
      <vt:lpstr>Is Mentor Training Necessary? 3</vt:lpstr>
      <vt:lpstr>Is Mentor Training Necessary? 4</vt:lpstr>
      <vt:lpstr>Is Mentor Training Necessary? 5</vt:lpstr>
      <vt:lpstr>Is Mentor Training Necessary? 6</vt:lpstr>
      <vt:lpstr>Types of Learners Four (4) Major Types </vt:lpstr>
      <vt:lpstr>Types of Learners #1</vt:lpstr>
      <vt:lpstr>Types of Learners #1 - Visual</vt:lpstr>
      <vt:lpstr>Types of Learners #2 - Auditory</vt:lpstr>
      <vt:lpstr>Types of Learners #2- AL</vt:lpstr>
      <vt:lpstr>Types of Learners #3 - Kinesthetic</vt:lpstr>
      <vt:lpstr>Types of Learners #3 - KL</vt:lpstr>
      <vt:lpstr>Types of Learners #4- Reading/ Writing</vt:lpstr>
      <vt:lpstr>Types of Learners #4 – R/WL</vt:lpstr>
      <vt:lpstr>Types of Learners Recap</vt:lpstr>
      <vt:lpstr>How People Learn</vt:lpstr>
      <vt:lpstr>The Four Mentoring Relationship Stages </vt:lpstr>
      <vt:lpstr>Mentoring Relationships Stage 1</vt:lpstr>
      <vt:lpstr>Mentoring Relationships Stage 2</vt:lpstr>
      <vt:lpstr>Mentoring Relationships Stage 3</vt:lpstr>
      <vt:lpstr>Mentoring Relationships Stage 4</vt:lpstr>
      <vt:lpstr>Looking at the Four Mentoring Relationship Stages</vt:lpstr>
      <vt:lpstr>The Four Mentoring Stages – Stage 1</vt:lpstr>
      <vt:lpstr>Stage 1</vt:lpstr>
      <vt:lpstr>Stage 1</vt:lpstr>
      <vt:lpstr>Developing Common Expectations Stage 2</vt:lpstr>
      <vt:lpstr>Examples  Stage 2</vt:lpstr>
      <vt:lpstr>Matching in Mentoring Relationships 1</vt:lpstr>
      <vt:lpstr>Matching in Mentoring Relationships 2</vt:lpstr>
      <vt:lpstr>Matching in Mentoring Relationships 3</vt:lpstr>
      <vt:lpstr>Ways of Mentoring Stage 3 </vt:lpstr>
      <vt:lpstr>Ways of Mentoring Stage 3 </vt:lpstr>
      <vt:lpstr>Strategies for Sharing Expertise on Planning 1</vt:lpstr>
      <vt:lpstr>Strategies for Sharing Expertise on Planning 2</vt:lpstr>
      <vt:lpstr>Strategies for Sharing Expertise on Planning 3</vt:lpstr>
      <vt:lpstr>Strategies for Sharing Expertise on Officiating 1</vt:lpstr>
      <vt:lpstr>Strategies for Sharing Expertise on Officiating 2</vt:lpstr>
      <vt:lpstr>Strategies for Sharing Expertise on Officiating 3</vt:lpstr>
      <vt:lpstr>Strategies for Sharing Expertise on Event or Meet Management 1</vt:lpstr>
      <vt:lpstr>Strategies for Sharing Expertise on Event or Meet Management 2</vt:lpstr>
      <vt:lpstr>Strategies for Sharing Expertise on Event or Meet Management 3</vt:lpstr>
      <vt:lpstr>Strategies for Sharing Expertise on Evaluation 1</vt:lpstr>
      <vt:lpstr>Strategies for Sharing Expertise on Evaluation 2</vt:lpstr>
      <vt:lpstr>Strategies for Sharing Expertise on Evaluation 3</vt:lpstr>
      <vt:lpstr>10 Great Strategies that Work for Mentors</vt:lpstr>
      <vt:lpstr>Communication- Support and Challenge</vt:lpstr>
      <vt:lpstr>Communication- Support and Challenge -2</vt:lpstr>
      <vt:lpstr>Communication- Support and Challenge -3</vt:lpstr>
      <vt:lpstr>Importance of Communicating</vt:lpstr>
      <vt:lpstr>Communication Checklist for Mentors - 1</vt:lpstr>
      <vt:lpstr>Communication Checklist for Mentors - 2</vt:lpstr>
      <vt:lpstr>Communication Checklist for Mentors - 3</vt:lpstr>
      <vt:lpstr>Various Kinds of Support</vt:lpstr>
      <vt:lpstr>Various Kinds of Support - 1</vt:lpstr>
      <vt:lpstr>Various Kinds of Support - 2</vt:lpstr>
      <vt:lpstr>Growth Needs of JOP’s</vt:lpstr>
      <vt:lpstr>Growth Needs of JOP’s</vt:lpstr>
      <vt:lpstr>Mentoring – Stage 3</vt:lpstr>
      <vt:lpstr>Mentoring Stage 4</vt:lpstr>
      <vt:lpstr>Joy of Mentoring 1</vt:lpstr>
      <vt:lpstr>Joys of Mentoring 2</vt:lpstr>
      <vt:lpstr>Joys of Mentoring  3</vt:lpstr>
      <vt:lpstr>Joys of Mentoring 4</vt:lpstr>
      <vt:lpstr>Avoiding the Risks of Mentoring</vt:lpstr>
      <vt:lpstr>Risk Awareness and Prevention</vt:lpstr>
      <vt:lpstr>Mismatch between Mentor and participant 1</vt:lpstr>
      <vt:lpstr>Threat to one’s Officiating Image 2</vt:lpstr>
      <vt:lpstr>Knowledge and Action – Officiating Image 3</vt:lpstr>
      <vt:lpstr>Failure as a Mentor 4</vt:lpstr>
      <vt:lpstr>Knowledge and Action – Failure as a Mentor</vt:lpstr>
      <vt:lpstr>Knowledge and Action</vt:lpstr>
      <vt:lpstr>Competition of a Rivalry</vt:lpstr>
      <vt:lpstr>Knowledge and Action</vt:lpstr>
      <vt:lpstr>Continued</vt:lpstr>
      <vt:lpstr>In Closing</vt:lpstr>
      <vt:lpstr>Congratulations</vt:lpstr>
      <vt:lpstr>How to verify your Mentor Training pg.1</vt:lpstr>
      <vt:lpstr>MOU Form</vt:lpstr>
      <vt:lpstr>From the JOP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Officials Program Mentor Training Packet</dc:title>
  <dc:creator>Michael Trego</dc:creator>
  <cp:lastModifiedBy>Michael Trego</cp:lastModifiedBy>
  <cp:revision>131</cp:revision>
  <dcterms:created xsi:type="dcterms:W3CDTF">2020-07-03T21:34:18Z</dcterms:created>
  <dcterms:modified xsi:type="dcterms:W3CDTF">2020-10-12T20:59:24Z</dcterms:modified>
</cp:coreProperties>
</file>